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 id="2147483843" r:id="rId2"/>
  </p:sldMasterIdLst>
  <p:notesMasterIdLst>
    <p:notesMasterId r:id="rId46"/>
  </p:notesMasterIdLst>
  <p:handoutMasterIdLst>
    <p:handoutMasterId r:id="rId47"/>
  </p:handoutMasterIdLst>
  <p:sldIdLst>
    <p:sldId id="852" r:id="rId3"/>
    <p:sldId id="864" r:id="rId4"/>
    <p:sldId id="865" r:id="rId5"/>
    <p:sldId id="807" r:id="rId6"/>
    <p:sldId id="808" r:id="rId7"/>
    <p:sldId id="824" r:id="rId8"/>
    <p:sldId id="809" r:id="rId9"/>
    <p:sldId id="810" r:id="rId10"/>
    <p:sldId id="853" r:id="rId11"/>
    <p:sldId id="740" r:id="rId12"/>
    <p:sldId id="813" r:id="rId13"/>
    <p:sldId id="856" r:id="rId14"/>
    <p:sldId id="855" r:id="rId15"/>
    <p:sldId id="857" r:id="rId16"/>
    <p:sldId id="815" r:id="rId17"/>
    <p:sldId id="858" r:id="rId18"/>
    <p:sldId id="831" r:id="rId19"/>
    <p:sldId id="832" r:id="rId20"/>
    <p:sldId id="862" r:id="rId21"/>
    <p:sldId id="860" r:id="rId22"/>
    <p:sldId id="861" r:id="rId23"/>
    <p:sldId id="833" r:id="rId24"/>
    <p:sldId id="834" r:id="rId25"/>
    <p:sldId id="835" r:id="rId26"/>
    <p:sldId id="836" r:id="rId27"/>
    <p:sldId id="841" r:id="rId28"/>
    <p:sldId id="842" r:id="rId29"/>
    <p:sldId id="851" r:id="rId30"/>
    <p:sldId id="285" r:id="rId31"/>
    <p:sldId id="844" r:id="rId32"/>
    <p:sldId id="845" r:id="rId33"/>
    <p:sldId id="819" r:id="rId34"/>
    <p:sldId id="863" r:id="rId35"/>
    <p:sldId id="846" r:id="rId36"/>
    <p:sldId id="847" r:id="rId37"/>
    <p:sldId id="848" r:id="rId38"/>
    <p:sldId id="826" r:id="rId39"/>
    <p:sldId id="849" r:id="rId40"/>
    <p:sldId id="795" r:id="rId41"/>
    <p:sldId id="828" r:id="rId42"/>
    <p:sldId id="850" r:id="rId43"/>
    <p:sldId id="867" r:id="rId44"/>
    <p:sldId id="866" r:id="rId45"/>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a:srgbClr val="49C5B1"/>
    <a:srgbClr val="990099"/>
    <a:srgbClr val="6CB49A"/>
    <a:srgbClr val="7DBDA6"/>
    <a:srgbClr val="4A9077"/>
    <a:srgbClr val="396F5C"/>
    <a:srgbClr val="000000"/>
    <a:srgbClr val="93C9B6"/>
    <a:srgbClr val="A6D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35" autoAdjust="0"/>
    <p:restoredTop sz="93117" autoAdjust="0"/>
  </p:normalViewPr>
  <p:slideViewPr>
    <p:cSldViewPr snapToGrid="0" snapToObjects="1">
      <p:cViewPr varScale="1">
        <p:scale>
          <a:sx n="67" d="100"/>
          <a:sy n="67" d="100"/>
        </p:scale>
        <p:origin x="892" y="44"/>
      </p:cViewPr>
      <p:guideLst>
        <p:guide orient="horz" pos="2160"/>
        <p:guide pos="2880"/>
      </p:guideLst>
    </p:cSldViewPr>
  </p:slideViewPr>
  <p:outlineViewPr>
    <p:cViewPr>
      <p:scale>
        <a:sx n="33" d="100"/>
        <a:sy n="33" d="100"/>
      </p:scale>
      <p:origin x="0" y="-14652"/>
    </p:cViewPr>
  </p:outlineViewPr>
  <p:notesTextViewPr>
    <p:cViewPr>
      <p:scale>
        <a:sx n="150" d="100"/>
        <a:sy n="150" d="100"/>
      </p:scale>
      <p:origin x="0" y="0"/>
    </p:cViewPr>
  </p:notesTextViewPr>
  <p:sorterViewPr>
    <p:cViewPr varScale="1">
      <p:scale>
        <a:sx n="1" d="1"/>
        <a:sy n="1" d="1"/>
      </p:scale>
      <p:origin x="0" y="-41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2E5F14-FFDE-4E5A-85DE-46E6A7F6AF45}"/>
              </a:ext>
            </a:extLst>
          </p:cNvPr>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7AF89DD-0974-40FE-A5D8-09C01DAE6F70}"/>
              </a:ext>
            </a:extLst>
          </p:cNvPr>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F337B346-F7BB-428D-AFE3-2765B9EF44C8}" type="datetimeFigureOut">
              <a:rPr lang="en-US" smtClean="0"/>
              <a:t>7/14/2020</a:t>
            </a:fld>
            <a:endParaRPr lang="en-US"/>
          </a:p>
        </p:txBody>
      </p:sp>
      <p:sp>
        <p:nvSpPr>
          <p:cNvPr id="4" name="Footer Placeholder 3">
            <a:extLst>
              <a:ext uri="{FF2B5EF4-FFF2-40B4-BE49-F238E27FC236}">
                <a16:creationId xmlns:a16="http://schemas.microsoft.com/office/drawing/2014/main" id="{85B7135E-401D-40AB-935F-5C9338FA45A6}"/>
              </a:ext>
            </a:extLst>
          </p:cNvPr>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C5E0D8-6069-4354-8951-9241A3EBAB03}"/>
              </a:ext>
            </a:extLst>
          </p:cNvPr>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D3EDDBA-5063-41CA-AFEE-16C4F7A1D295}" type="slidenum">
              <a:rPr lang="en-US" smtClean="0"/>
              <a:t>‹#›</a:t>
            </a:fld>
            <a:endParaRPr lang="en-US"/>
          </a:p>
        </p:txBody>
      </p:sp>
    </p:spTree>
    <p:extLst>
      <p:ext uri="{BB962C8B-B14F-4D97-AF65-F5344CB8AC3E}">
        <p14:creationId xmlns:p14="http://schemas.microsoft.com/office/powerpoint/2010/main" val="320801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014" y="0"/>
            <a:ext cx="4029282" cy="351957"/>
          </a:xfrm>
          <a:prstGeom prst="rect">
            <a:avLst/>
          </a:prstGeom>
        </p:spPr>
        <p:txBody>
          <a:bodyPr vert="horz" lIns="91440" tIns="45720" rIns="91440" bIns="45720" rtlCol="0"/>
          <a:lstStyle>
            <a:lvl1pPr algn="r">
              <a:defRPr sz="1200"/>
            </a:lvl1pPr>
          </a:lstStyle>
          <a:p>
            <a:fld id="{6B1849F8-CD31-4346-B674-2BF9662852BF}" type="datetimeFigureOut">
              <a:rPr lang="en-US" smtClean="0"/>
              <a:t>7/14/2020</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482" y="3373516"/>
            <a:ext cx="7435436" cy="276058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014" y="6658444"/>
            <a:ext cx="4029282" cy="351957"/>
          </a:xfrm>
          <a:prstGeom prst="rect">
            <a:avLst/>
          </a:prstGeom>
        </p:spPr>
        <p:txBody>
          <a:bodyPr vert="horz" lIns="91440" tIns="45720" rIns="91440" bIns="45720" rtlCol="0" anchor="b"/>
          <a:lstStyle>
            <a:lvl1pPr algn="r">
              <a:defRPr sz="1200"/>
            </a:lvl1pPr>
          </a:lstStyle>
          <a:p>
            <a:fld id="{EC9F8B4F-CC4E-407F-97B0-EA5C49AA080E}" type="slidenum">
              <a:rPr lang="en-US" smtClean="0"/>
              <a:t>‹#›</a:t>
            </a:fld>
            <a:endParaRPr lang="en-US"/>
          </a:p>
        </p:txBody>
      </p:sp>
    </p:spTree>
    <p:extLst>
      <p:ext uri="{BB962C8B-B14F-4D97-AF65-F5344CB8AC3E}">
        <p14:creationId xmlns:p14="http://schemas.microsoft.com/office/powerpoint/2010/main" val="1575048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7</a:t>
            </a:fld>
            <a:endParaRPr lang="en-US"/>
          </a:p>
        </p:txBody>
      </p:sp>
    </p:spTree>
    <p:extLst>
      <p:ext uri="{BB962C8B-B14F-4D97-AF65-F5344CB8AC3E}">
        <p14:creationId xmlns:p14="http://schemas.microsoft.com/office/powerpoint/2010/main" val="478345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17</a:t>
            </a:fld>
            <a:endParaRPr lang="en-US"/>
          </a:p>
        </p:txBody>
      </p:sp>
    </p:spTree>
    <p:extLst>
      <p:ext uri="{BB962C8B-B14F-4D97-AF65-F5344CB8AC3E}">
        <p14:creationId xmlns:p14="http://schemas.microsoft.com/office/powerpoint/2010/main" val="1816981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18</a:t>
            </a:fld>
            <a:endParaRPr lang="en-US"/>
          </a:p>
        </p:txBody>
      </p:sp>
    </p:spTree>
    <p:extLst>
      <p:ext uri="{BB962C8B-B14F-4D97-AF65-F5344CB8AC3E}">
        <p14:creationId xmlns:p14="http://schemas.microsoft.com/office/powerpoint/2010/main" val="3877931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
                <a:srgbClr val="990099"/>
              </a:buClr>
              <a:buSzTx/>
              <a:buFont typeface="+mj-lt"/>
              <a:buNone/>
              <a:tabLst/>
              <a:defRPr/>
            </a:pPr>
            <a:r>
              <a:rPr kumimoji="0" lang="en-US" sz="1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EC9F8B4F-CC4E-407F-97B0-EA5C49AA080E}" type="slidenum">
              <a:rPr lang="en-US" smtClean="0"/>
              <a:t>19</a:t>
            </a:fld>
            <a:endParaRPr lang="en-US"/>
          </a:p>
        </p:txBody>
      </p:sp>
    </p:spTree>
    <p:extLst>
      <p:ext uri="{BB962C8B-B14F-4D97-AF65-F5344CB8AC3E}">
        <p14:creationId xmlns:p14="http://schemas.microsoft.com/office/powerpoint/2010/main" val="2873730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20</a:t>
            </a:fld>
            <a:endParaRPr lang="en-US"/>
          </a:p>
        </p:txBody>
      </p:sp>
    </p:spTree>
    <p:extLst>
      <p:ext uri="{BB962C8B-B14F-4D97-AF65-F5344CB8AC3E}">
        <p14:creationId xmlns:p14="http://schemas.microsoft.com/office/powerpoint/2010/main" val="1560253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21</a:t>
            </a:fld>
            <a:endParaRPr lang="en-US"/>
          </a:p>
        </p:txBody>
      </p:sp>
    </p:spTree>
    <p:extLst>
      <p:ext uri="{BB962C8B-B14F-4D97-AF65-F5344CB8AC3E}">
        <p14:creationId xmlns:p14="http://schemas.microsoft.com/office/powerpoint/2010/main" val="1769085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Darren – help keep things flowing, interject, etc.</a:t>
            </a:r>
          </a:p>
        </p:txBody>
      </p:sp>
      <p:sp>
        <p:nvSpPr>
          <p:cNvPr id="4" name="Slide Number Placeholder 3"/>
          <p:cNvSpPr>
            <a:spLocks noGrp="1"/>
          </p:cNvSpPr>
          <p:nvPr>
            <p:ph type="sldNum" sz="quarter" idx="5"/>
          </p:nvPr>
        </p:nvSpPr>
        <p:spPr/>
        <p:txBody>
          <a:bodyPr/>
          <a:lstStyle/>
          <a:p>
            <a:fld id="{EC9F8B4F-CC4E-407F-97B0-EA5C49AA080E}" type="slidenum">
              <a:rPr lang="en-US" smtClean="0"/>
              <a:t>22</a:t>
            </a:fld>
            <a:endParaRPr lang="en-US"/>
          </a:p>
        </p:txBody>
      </p:sp>
    </p:spTree>
    <p:extLst>
      <p:ext uri="{BB962C8B-B14F-4D97-AF65-F5344CB8AC3E}">
        <p14:creationId xmlns:p14="http://schemas.microsoft.com/office/powerpoint/2010/main" val="3680705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23</a:t>
            </a:fld>
            <a:endParaRPr lang="en-US"/>
          </a:p>
        </p:txBody>
      </p:sp>
    </p:spTree>
    <p:extLst>
      <p:ext uri="{BB962C8B-B14F-4D97-AF65-F5344CB8AC3E}">
        <p14:creationId xmlns:p14="http://schemas.microsoft.com/office/powerpoint/2010/main" val="2428867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24</a:t>
            </a:fld>
            <a:endParaRPr lang="en-US"/>
          </a:p>
        </p:txBody>
      </p:sp>
    </p:spTree>
    <p:extLst>
      <p:ext uri="{BB962C8B-B14F-4D97-AF65-F5344CB8AC3E}">
        <p14:creationId xmlns:p14="http://schemas.microsoft.com/office/powerpoint/2010/main" val="3369867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25</a:t>
            </a:fld>
            <a:endParaRPr lang="en-US"/>
          </a:p>
        </p:txBody>
      </p:sp>
    </p:spTree>
    <p:extLst>
      <p:ext uri="{BB962C8B-B14F-4D97-AF65-F5344CB8AC3E}">
        <p14:creationId xmlns:p14="http://schemas.microsoft.com/office/powerpoint/2010/main" val="428674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26</a:t>
            </a:fld>
            <a:endParaRPr lang="en-US"/>
          </a:p>
        </p:txBody>
      </p:sp>
    </p:spTree>
    <p:extLst>
      <p:ext uri="{BB962C8B-B14F-4D97-AF65-F5344CB8AC3E}">
        <p14:creationId xmlns:p14="http://schemas.microsoft.com/office/powerpoint/2010/main" val="2783673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9</a:t>
            </a:fld>
            <a:endParaRPr lang="en-US"/>
          </a:p>
        </p:txBody>
      </p:sp>
    </p:spTree>
    <p:extLst>
      <p:ext uri="{BB962C8B-B14F-4D97-AF65-F5344CB8AC3E}">
        <p14:creationId xmlns:p14="http://schemas.microsoft.com/office/powerpoint/2010/main" val="1816309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27</a:t>
            </a:fld>
            <a:endParaRPr lang="en-US"/>
          </a:p>
        </p:txBody>
      </p:sp>
    </p:spTree>
    <p:extLst>
      <p:ext uri="{BB962C8B-B14F-4D97-AF65-F5344CB8AC3E}">
        <p14:creationId xmlns:p14="http://schemas.microsoft.com/office/powerpoint/2010/main" val="3456797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28</a:t>
            </a:fld>
            <a:endParaRPr lang="en-US"/>
          </a:p>
        </p:txBody>
      </p:sp>
    </p:spTree>
    <p:extLst>
      <p:ext uri="{BB962C8B-B14F-4D97-AF65-F5344CB8AC3E}">
        <p14:creationId xmlns:p14="http://schemas.microsoft.com/office/powerpoint/2010/main" val="3437369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30</a:t>
            </a:fld>
            <a:endParaRPr lang="en-US"/>
          </a:p>
        </p:txBody>
      </p:sp>
    </p:spTree>
    <p:extLst>
      <p:ext uri="{BB962C8B-B14F-4D97-AF65-F5344CB8AC3E}">
        <p14:creationId xmlns:p14="http://schemas.microsoft.com/office/powerpoint/2010/main" val="797478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31</a:t>
            </a:fld>
            <a:endParaRPr lang="en-US"/>
          </a:p>
        </p:txBody>
      </p:sp>
    </p:spTree>
    <p:extLst>
      <p:ext uri="{BB962C8B-B14F-4D97-AF65-F5344CB8AC3E}">
        <p14:creationId xmlns:p14="http://schemas.microsoft.com/office/powerpoint/2010/main" val="2531073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342900">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C9F8B4F-CC4E-407F-97B0-EA5C49AA080E}" type="slidenum">
              <a:rPr lang="en-US" smtClean="0"/>
              <a:t>32</a:t>
            </a:fld>
            <a:endParaRPr lang="en-US"/>
          </a:p>
        </p:txBody>
      </p:sp>
    </p:spTree>
    <p:extLst>
      <p:ext uri="{BB962C8B-B14F-4D97-AF65-F5344CB8AC3E}">
        <p14:creationId xmlns:p14="http://schemas.microsoft.com/office/powerpoint/2010/main" val="1438521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Pictures – break into 2 slides</a:t>
            </a:r>
          </a:p>
        </p:txBody>
      </p:sp>
      <p:sp>
        <p:nvSpPr>
          <p:cNvPr id="4" name="Slide Number Placeholder 3"/>
          <p:cNvSpPr>
            <a:spLocks noGrp="1"/>
          </p:cNvSpPr>
          <p:nvPr>
            <p:ph type="sldNum" sz="quarter" idx="5"/>
          </p:nvPr>
        </p:nvSpPr>
        <p:spPr/>
        <p:txBody>
          <a:bodyPr/>
          <a:lstStyle/>
          <a:p>
            <a:fld id="{EC9F8B4F-CC4E-407F-97B0-EA5C49AA080E}" type="slidenum">
              <a:rPr lang="en-US" smtClean="0"/>
              <a:t>33</a:t>
            </a:fld>
            <a:endParaRPr lang="en-US"/>
          </a:p>
        </p:txBody>
      </p:sp>
    </p:spTree>
    <p:extLst>
      <p:ext uri="{BB962C8B-B14F-4D97-AF65-F5344CB8AC3E}">
        <p14:creationId xmlns:p14="http://schemas.microsoft.com/office/powerpoint/2010/main" val="3078872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34</a:t>
            </a:fld>
            <a:endParaRPr lang="en-US"/>
          </a:p>
        </p:txBody>
      </p:sp>
    </p:spTree>
    <p:extLst>
      <p:ext uri="{BB962C8B-B14F-4D97-AF65-F5344CB8AC3E}">
        <p14:creationId xmlns:p14="http://schemas.microsoft.com/office/powerpoint/2010/main" val="5160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35</a:t>
            </a:fld>
            <a:endParaRPr lang="en-US"/>
          </a:p>
        </p:txBody>
      </p:sp>
    </p:spTree>
    <p:extLst>
      <p:ext uri="{BB962C8B-B14F-4D97-AF65-F5344CB8AC3E}">
        <p14:creationId xmlns:p14="http://schemas.microsoft.com/office/powerpoint/2010/main" val="2485543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36</a:t>
            </a:fld>
            <a:endParaRPr lang="en-US"/>
          </a:p>
        </p:txBody>
      </p:sp>
    </p:spTree>
    <p:extLst>
      <p:ext uri="{BB962C8B-B14F-4D97-AF65-F5344CB8AC3E}">
        <p14:creationId xmlns:p14="http://schemas.microsoft.com/office/powerpoint/2010/main" val="2943921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37</a:t>
            </a:fld>
            <a:endParaRPr lang="en-US"/>
          </a:p>
        </p:txBody>
      </p:sp>
    </p:spTree>
    <p:extLst>
      <p:ext uri="{BB962C8B-B14F-4D97-AF65-F5344CB8AC3E}">
        <p14:creationId xmlns:p14="http://schemas.microsoft.com/office/powerpoint/2010/main" val="3855299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10</a:t>
            </a:fld>
            <a:endParaRPr lang="en-US"/>
          </a:p>
        </p:txBody>
      </p:sp>
    </p:spTree>
    <p:extLst>
      <p:ext uri="{BB962C8B-B14F-4D97-AF65-F5344CB8AC3E}">
        <p14:creationId xmlns:p14="http://schemas.microsoft.com/office/powerpoint/2010/main" val="2305134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38</a:t>
            </a:fld>
            <a:endParaRPr lang="en-US"/>
          </a:p>
        </p:txBody>
      </p:sp>
    </p:spTree>
    <p:extLst>
      <p:ext uri="{BB962C8B-B14F-4D97-AF65-F5344CB8AC3E}">
        <p14:creationId xmlns:p14="http://schemas.microsoft.com/office/powerpoint/2010/main" val="1534769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39</a:t>
            </a:fld>
            <a:endParaRPr lang="en-US"/>
          </a:p>
        </p:txBody>
      </p:sp>
    </p:spTree>
    <p:extLst>
      <p:ext uri="{BB962C8B-B14F-4D97-AF65-F5344CB8AC3E}">
        <p14:creationId xmlns:p14="http://schemas.microsoft.com/office/powerpoint/2010/main" val="410698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41</a:t>
            </a:fld>
            <a:endParaRPr lang="en-US"/>
          </a:p>
        </p:txBody>
      </p:sp>
    </p:spTree>
    <p:extLst>
      <p:ext uri="{BB962C8B-B14F-4D97-AF65-F5344CB8AC3E}">
        <p14:creationId xmlns:p14="http://schemas.microsoft.com/office/powerpoint/2010/main" val="3502264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43</a:t>
            </a:fld>
            <a:endParaRPr lang="en-US"/>
          </a:p>
        </p:txBody>
      </p:sp>
    </p:spTree>
    <p:extLst>
      <p:ext uri="{BB962C8B-B14F-4D97-AF65-F5344CB8AC3E}">
        <p14:creationId xmlns:p14="http://schemas.microsoft.com/office/powerpoint/2010/main" val="3653153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11</a:t>
            </a:fld>
            <a:endParaRPr lang="en-US"/>
          </a:p>
        </p:txBody>
      </p:sp>
    </p:spTree>
    <p:extLst>
      <p:ext uri="{BB962C8B-B14F-4D97-AF65-F5344CB8AC3E}">
        <p14:creationId xmlns:p14="http://schemas.microsoft.com/office/powerpoint/2010/main" val="1397921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12</a:t>
            </a:fld>
            <a:endParaRPr lang="en-US"/>
          </a:p>
        </p:txBody>
      </p:sp>
    </p:spTree>
    <p:extLst>
      <p:ext uri="{BB962C8B-B14F-4D97-AF65-F5344CB8AC3E}">
        <p14:creationId xmlns:p14="http://schemas.microsoft.com/office/powerpoint/2010/main" val="2992001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13</a:t>
            </a:fld>
            <a:endParaRPr lang="en-US"/>
          </a:p>
        </p:txBody>
      </p:sp>
    </p:spTree>
    <p:extLst>
      <p:ext uri="{BB962C8B-B14F-4D97-AF65-F5344CB8AC3E}">
        <p14:creationId xmlns:p14="http://schemas.microsoft.com/office/powerpoint/2010/main" val="884148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14</a:t>
            </a:fld>
            <a:endParaRPr lang="en-US"/>
          </a:p>
        </p:txBody>
      </p:sp>
    </p:spTree>
    <p:extLst>
      <p:ext uri="{BB962C8B-B14F-4D97-AF65-F5344CB8AC3E}">
        <p14:creationId xmlns:p14="http://schemas.microsoft.com/office/powerpoint/2010/main" val="3356278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C9F8B4F-CC4E-407F-97B0-EA5C49AA080E}" type="slidenum">
              <a:rPr lang="en-US" smtClean="0"/>
              <a:t>15</a:t>
            </a:fld>
            <a:endParaRPr lang="en-US"/>
          </a:p>
        </p:txBody>
      </p:sp>
    </p:spTree>
    <p:extLst>
      <p:ext uri="{BB962C8B-B14F-4D97-AF65-F5344CB8AC3E}">
        <p14:creationId xmlns:p14="http://schemas.microsoft.com/office/powerpoint/2010/main" val="3951721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F8B4F-CC4E-407F-97B0-EA5C49AA080E}" type="slidenum">
              <a:rPr lang="en-US" smtClean="0"/>
              <a:t>16</a:t>
            </a:fld>
            <a:endParaRPr lang="en-US"/>
          </a:p>
        </p:txBody>
      </p:sp>
    </p:spTree>
    <p:extLst>
      <p:ext uri="{BB962C8B-B14F-4D97-AF65-F5344CB8AC3E}">
        <p14:creationId xmlns:p14="http://schemas.microsoft.com/office/powerpoint/2010/main" val="2295195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7460" y="408372"/>
            <a:ext cx="8229600" cy="1039427"/>
          </a:xfrm>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AF16B4"/>
              </a:buClr>
              <a:defRPr/>
            </a:lvl1pPr>
            <a:lvl2pPr>
              <a:buClrTx/>
              <a:defRPr/>
            </a:lvl2pPr>
            <a:lvl3pPr>
              <a:buClr>
                <a:srgbClr val="5E366E"/>
              </a:buClr>
              <a:defRPr/>
            </a:lvl3pPr>
            <a:lvl4pPr>
              <a:buClr>
                <a:srgbClr val="5E366E"/>
              </a:buClr>
              <a:defRPr/>
            </a:lvl4pPr>
            <a:lvl5pPr>
              <a:buClr>
                <a:srgbClr val="5E366E"/>
              </a:buClr>
              <a:defRPr/>
            </a:lvl5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67F3FDC8-71A8-4EA0-8068-AC4B0F6B9C6E}" type="datetime1">
              <a:rPr lang="en-US" smtClean="0"/>
              <a:t>7/14/2020</a:t>
            </a:fld>
            <a:endParaRPr lang="en-US" dirty="0"/>
          </a:p>
        </p:txBody>
      </p:sp>
      <p:pic>
        <p:nvPicPr>
          <p:cNvPr id="9" name="Picture 8" descr="CCT12001e PowerPointTemplate_v2.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7000" y="-238393"/>
            <a:ext cx="9405469" cy="7315364"/>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3B3595F-3A66-4E60-9DE5-691718B33700}" type="datetime1">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445E6-A3B5-4E8A-A1C1-5B5096D4F762}" type="slidenum">
              <a:rPr lang="en-US" smtClean="0"/>
              <a:t>‹#›</a:t>
            </a:fld>
            <a:endParaRPr lang="en-US"/>
          </a:p>
        </p:txBody>
      </p:sp>
    </p:spTree>
    <p:extLst>
      <p:ext uri="{BB962C8B-B14F-4D97-AF65-F5344CB8AC3E}">
        <p14:creationId xmlns:p14="http://schemas.microsoft.com/office/powerpoint/2010/main" val="2688360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28E2F946-6694-4744-AC19-AD55FEE525E8}"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CC446-FE08-D24C-B79D-EE69BF89E074}" type="slidenum">
              <a:rPr lang="en-US" smtClean="0"/>
              <a:t>‹#›</a:t>
            </a:fld>
            <a:endParaRPr lang="en-US"/>
          </a:p>
        </p:txBody>
      </p:sp>
    </p:spTree>
    <p:extLst>
      <p:ext uri="{BB962C8B-B14F-4D97-AF65-F5344CB8AC3E}">
        <p14:creationId xmlns:p14="http://schemas.microsoft.com/office/powerpoint/2010/main" val="1560726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8E2F946-6694-4744-AC19-AD55FEE525E8}"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CC446-FE08-D24C-B79D-EE69BF89E074}" type="slidenum">
              <a:rPr lang="en-US" smtClean="0"/>
              <a:t>‹#›</a:t>
            </a:fld>
            <a:endParaRPr lang="en-US"/>
          </a:p>
        </p:txBody>
      </p:sp>
    </p:spTree>
    <p:extLst>
      <p:ext uri="{BB962C8B-B14F-4D97-AF65-F5344CB8AC3E}">
        <p14:creationId xmlns:p14="http://schemas.microsoft.com/office/powerpoint/2010/main" val="1467125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28E2F946-6694-4744-AC19-AD55FEE525E8}"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CC446-FE08-D24C-B79D-EE69BF89E074}" type="slidenum">
              <a:rPr lang="en-US" smtClean="0"/>
              <a:t>‹#›</a:t>
            </a:fld>
            <a:endParaRPr lang="en-US"/>
          </a:p>
        </p:txBody>
      </p:sp>
    </p:spTree>
    <p:extLst>
      <p:ext uri="{BB962C8B-B14F-4D97-AF65-F5344CB8AC3E}">
        <p14:creationId xmlns:p14="http://schemas.microsoft.com/office/powerpoint/2010/main" val="1276373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28E2F946-6694-4744-AC19-AD55FEE525E8}"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CC446-FE08-D24C-B79D-EE69BF89E074}" type="slidenum">
              <a:rPr lang="en-US" smtClean="0"/>
              <a:t>‹#›</a:t>
            </a:fld>
            <a:endParaRPr lang="en-US"/>
          </a:p>
        </p:txBody>
      </p:sp>
    </p:spTree>
    <p:extLst>
      <p:ext uri="{BB962C8B-B14F-4D97-AF65-F5344CB8AC3E}">
        <p14:creationId xmlns:p14="http://schemas.microsoft.com/office/powerpoint/2010/main" val="2929688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28E2F946-6694-4744-AC19-AD55FEE525E8}"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BCC446-FE08-D24C-B79D-EE69BF89E074}" type="slidenum">
              <a:rPr lang="en-US" smtClean="0"/>
              <a:t>‹#›</a:t>
            </a:fld>
            <a:endParaRPr lang="en-US"/>
          </a:p>
        </p:txBody>
      </p:sp>
    </p:spTree>
    <p:extLst>
      <p:ext uri="{BB962C8B-B14F-4D97-AF65-F5344CB8AC3E}">
        <p14:creationId xmlns:p14="http://schemas.microsoft.com/office/powerpoint/2010/main" val="1572181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28E2F946-6694-4744-AC19-AD55FEE525E8}"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BCC446-FE08-D24C-B79D-EE69BF89E074}" type="slidenum">
              <a:rPr lang="en-US" smtClean="0"/>
              <a:t>‹#›</a:t>
            </a:fld>
            <a:endParaRPr lang="en-US"/>
          </a:p>
        </p:txBody>
      </p:sp>
    </p:spTree>
    <p:extLst>
      <p:ext uri="{BB962C8B-B14F-4D97-AF65-F5344CB8AC3E}">
        <p14:creationId xmlns:p14="http://schemas.microsoft.com/office/powerpoint/2010/main" val="4219299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2F946-6694-4744-AC19-AD55FEE525E8}"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BCC446-FE08-D24C-B79D-EE69BF89E074}" type="slidenum">
              <a:rPr lang="en-US" smtClean="0"/>
              <a:t>‹#›</a:t>
            </a:fld>
            <a:endParaRPr lang="en-US"/>
          </a:p>
        </p:txBody>
      </p:sp>
    </p:spTree>
    <p:extLst>
      <p:ext uri="{BB962C8B-B14F-4D97-AF65-F5344CB8AC3E}">
        <p14:creationId xmlns:p14="http://schemas.microsoft.com/office/powerpoint/2010/main" val="1570136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8E2F946-6694-4744-AC19-AD55FEE525E8}"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CC446-FE08-D24C-B79D-EE69BF89E074}" type="slidenum">
              <a:rPr lang="en-US" smtClean="0"/>
              <a:t>‹#›</a:t>
            </a:fld>
            <a:endParaRPr lang="en-US"/>
          </a:p>
        </p:txBody>
      </p:sp>
    </p:spTree>
    <p:extLst>
      <p:ext uri="{BB962C8B-B14F-4D97-AF65-F5344CB8AC3E}">
        <p14:creationId xmlns:p14="http://schemas.microsoft.com/office/powerpoint/2010/main" val="446134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8E2F946-6694-4744-AC19-AD55FEE525E8}"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CC446-FE08-D24C-B79D-EE69BF89E074}" type="slidenum">
              <a:rPr lang="en-US" smtClean="0"/>
              <a:t>‹#›</a:t>
            </a:fld>
            <a:endParaRPr lang="en-US"/>
          </a:p>
        </p:txBody>
      </p:sp>
    </p:spTree>
    <p:extLst>
      <p:ext uri="{BB962C8B-B14F-4D97-AF65-F5344CB8AC3E}">
        <p14:creationId xmlns:p14="http://schemas.microsoft.com/office/powerpoint/2010/main" val="316378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BB9DC6-16BA-4AA6-BBA6-58BC9EB6A9AF}"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7" name="Rectangle 6"/>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CT12001e PowerPointTemplate_v2.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18533"/>
            <a:ext cx="9263529" cy="7204966"/>
          </a:xfrm>
          <a:prstGeom prst="rect">
            <a:avLst/>
          </a:prstGeom>
        </p:spPr>
      </p:pic>
      <p:sp>
        <p:nvSpPr>
          <p:cNvPr id="8" name="Text Placeholder 7"/>
          <p:cNvSpPr>
            <a:spLocks noGrp="1"/>
          </p:cNvSpPr>
          <p:nvPr>
            <p:ph type="body" sz="quarter" idx="13"/>
          </p:nvPr>
        </p:nvSpPr>
        <p:spPr>
          <a:xfrm>
            <a:off x="534988" y="2773363"/>
            <a:ext cx="5484812" cy="2420937"/>
          </a:xfrm>
        </p:spPr>
        <p:txBody>
          <a:bodyPr/>
          <a:lstStyle>
            <a:lvl1pPr>
              <a:buClrTx/>
              <a:defRPr>
                <a:solidFill>
                  <a:srgbClr val="002855"/>
                </a:solidFill>
              </a:defRPr>
            </a:lvl1pPr>
            <a:lvl2pPr>
              <a:buClrTx/>
              <a:defRPr>
                <a:solidFill>
                  <a:srgbClr val="002855"/>
                </a:solidFill>
              </a:defRPr>
            </a:lvl2pPr>
          </a:lstStyle>
          <a:p>
            <a:pPr lvl="0"/>
            <a:r>
              <a:rPr lang="en-CA" dirty="0"/>
              <a:t>Click to edit Master text styles</a:t>
            </a:r>
          </a:p>
          <a:p>
            <a:pPr lvl="1"/>
            <a:r>
              <a:rPr lang="en-CA" dirty="0"/>
              <a:t>Second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8E2F946-6694-4744-AC19-AD55FEE525E8}"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CC446-FE08-D24C-B79D-EE69BF89E074}" type="slidenum">
              <a:rPr lang="en-US" smtClean="0"/>
              <a:t>‹#›</a:t>
            </a:fld>
            <a:endParaRPr lang="en-US"/>
          </a:p>
        </p:txBody>
      </p:sp>
    </p:spTree>
    <p:extLst>
      <p:ext uri="{BB962C8B-B14F-4D97-AF65-F5344CB8AC3E}">
        <p14:creationId xmlns:p14="http://schemas.microsoft.com/office/powerpoint/2010/main" val="461286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8E2F946-6694-4744-AC19-AD55FEE525E8}"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CC446-FE08-D24C-B79D-EE69BF89E074}" type="slidenum">
              <a:rPr lang="en-US" smtClean="0"/>
              <a:t>‹#›</a:t>
            </a:fld>
            <a:endParaRPr lang="en-US"/>
          </a:p>
        </p:txBody>
      </p:sp>
    </p:spTree>
    <p:extLst>
      <p:ext uri="{BB962C8B-B14F-4D97-AF65-F5344CB8AC3E}">
        <p14:creationId xmlns:p14="http://schemas.microsoft.com/office/powerpoint/2010/main" val="2174167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5F2183-DB75-4B4C-A164-2F4896A655AD}" type="datetime1">
              <a:rPr lang="en-US" smtClean="0"/>
              <a:t>7/14/2020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dirty="0"/>
          </a:p>
        </p:txBody>
      </p:sp>
      <p:pic>
        <p:nvPicPr>
          <p:cNvPr id="8" name="Picture 7" descr="CCT12001e PowerPointTemplate_v2.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7000" y="-238393"/>
            <a:ext cx="9405469" cy="7315364"/>
          </a:xfrm>
          <a:prstGeom prst="rect">
            <a:avLst/>
          </a:prstGeom>
        </p:spPr>
      </p:pic>
      <p:sp>
        <p:nvSpPr>
          <p:cNvPr id="7" name="Text Placeholder 6"/>
          <p:cNvSpPr>
            <a:spLocks noGrp="1"/>
          </p:cNvSpPr>
          <p:nvPr>
            <p:ph type="body" sz="quarter" idx="13" hasCustomPrompt="1"/>
          </p:nvPr>
        </p:nvSpPr>
        <p:spPr>
          <a:xfrm>
            <a:off x="1202756" y="1150466"/>
            <a:ext cx="7334624" cy="769470"/>
          </a:xfrm>
        </p:spPr>
        <p:txBody>
          <a:bodyPr/>
          <a:lstStyle>
            <a:lvl1pPr>
              <a:defRPr baseline="0"/>
            </a:lvl1pPr>
            <a:lvl2pPr>
              <a:buClr>
                <a:srgbClr val="002855"/>
              </a:buClr>
              <a:defRPr sz="1800" baseline="0"/>
            </a:lvl2pPr>
          </a:lstStyle>
          <a:p>
            <a:pPr lvl="0"/>
            <a:r>
              <a:rPr lang="en-CA" dirty="0"/>
              <a:t>Section Title Goes here</a:t>
            </a:r>
          </a:p>
          <a:p>
            <a:pPr lvl="1"/>
            <a:r>
              <a:rPr lang="en-CA" dirty="0"/>
              <a:t>Subtext here</a:t>
            </a:r>
          </a:p>
        </p:txBody>
      </p:sp>
    </p:spTree>
    <p:extLst>
      <p:ext uri="{BB962C8B-B14F-4D97-AF65-F5344CB8AC3E}">
        <p14:creationId xmlns:p14="http://schemas.microsoft.com/office/powerpoint/2010/main" val="2316902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128" y="1719071"/>
            <a:ext cx="8260672" cy="4407408"/>
          </a:xfrm>
        </p:spPr>
        <p:txBody>
          <a:bodyPr/>
          <a:lstStyle>
            <a:lvl1pPr>
              <a:buClr>
                <a:srgbClr val="AF16B4"/>
              </a:buClr>
              <a:defRPr sz="2400"/>
            </a:lvl1pPr>
            <a:lvl2pPr>
              <a:buClr>
                <a:srgbClr val="5E366E"/>
              </a:buClr>
              <a:defRPr sz="1800"/>
            </a:lvl2pPr>
            <a:lvl3pPr>
              <a:buClr>
                <a:srgbClr val="AF16B4"/>
              </a:buClr>
              <a:defRPr sz="2000"/>
            </a:lvl3pPr>
            <a:lvl4pPr>
              <a:buClr>
                <a:srgbClr val="AF16B4"/>
              </a:buClr>
              <a:defRPr sz="1800"/>
            </a:lvl4pPr>
            <a:lvl5pPr>
              <a:buClr>
                <a:srgbClr val="AF16B4"/>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457200" y="6262774"/>
            <a:ext cx="2133600" cy="365125"/>
          </a:xfrm>
        </p:spPr>
        <p:txBody>
          <a:bodyPr/>
          <a:lstStyle/>
          <a:p>
            <a:fld id="{4E884137-2D9C-47F7-B850-290EDBC54D2B}" type="datetime1">
              <a:rPr lang="en-US" smtClean="0"/>
              <a:t>7/14/2020</a:t>
            </a:fld>
            <a:endParaRPr lang="en-US" dirty="0"/>
          </a:p>
        </p:txBody>
      </p:sp>
      <p:sp>
        <p:nvSpPr>
          <p:cNvPr id="6" name="Footer Placeholder 5"/>
          <p:cNvSpPr>
            <a:spLocks noGrp="1"/>
          </p:cNvSpPr>
          <p:nvPr>
            <p:ph type="ftr" sz="quarter" idx="11"/>
          </p:nvPr>
        </p:nvSpPr>
        <p:spPr>
          <a:xfrm>
            <a:off x="3124200" y="6262774"/>
            <a:ext cx="2895600" cy="365125"/>
          </a:xfrm>
        </p:spPr>
        <p:txBody>
          <a:bodyPr/>
          <a:lstStyle/>
          <a:p>
            <a:endParaRPr lang="en-US"/>
          </a:p>
        </p:txBody>
      </p:sp>
      <p:sp>
        <p:nvSpPr>
          <p:cNvPr id="7" name="Slide Number Placeholder 6"/>
          <p:cNvSpPr>
            <a:spLocks noGrp="1"/>
          </p:cNvSpPr>
          <p:nvPr>
            <p:ph type="sldNum" sz="quarter" idx="12"/>
          </p:nvPr>
        </p:nvSpPr>
        <p:spPr>
          <a:xfrm>
            <a:off x="6553200" y="6262774"/>
            <a:ext cx="2133600" cy="365125"/>
          </a:xfrm>
        </p:spPr>
        <p:txBody>
          <a:bodyPr/>
          <a:lstStyle/>
          <a:p>
            <a:fld id="{FA84A37A-AFC2-4A01-80A1-FC20F2C0D5BB}" type="slidenum">
              <a:rPr lang="en-US" smtClean="0"/>
              <a:pPr/>
              <a:t>‹#›</a:t>
            </a:fld>
            <a:endParaRPr lang="en-US"/>
          </a:p>
        </p:txBody>
      </p:sp>
      <p:pic>
        <p:nvPicPr>
          <p:cNvPr id="8" name="Picture 7" descr="CCT12001e PowerPointTemplate_v2.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7000" y="-238393"/>
            <a:ext cx="9405469" cy="731536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57200" y="1844842"/>
            <a:ext cx="8229600" cy="3983790"/>
          </a:xfrm>
          <a:solidFill>
            <a:schemeClr val="bg1">
              <a:lumMod val="85000"/>
            </a:schemeClr>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457200" y="6262774"/>
            <a:ext cx="2133600" cy="365125"/>
          </a:xfrm>
        </p:spPr>
        <p:txBody>
          <a:bodyPr/>
          <a:lstStyle/>
          <a:p>
            <a:fld id="{EDA2ACB1-BAD5-488B-AC2E-819422FCE18F}" type="datetime1">
              <a:rPr lang="en-US" smtClean="0"/>
              <a:t>7/14/2020</a:t>
            </a:fld>
            <a:endParaRPr lang="en-US" dirty="0"/>
          </a:p>
        </p:txBody>
      </p:sp>
      <p:sp>
        <p:nvSpPr>
          <p:cNvPr id="7" name="Slide Number Placeholder 6"/>
          <p:cNvSpPr>
            <a:spLocks noGrp="1"/>
          </p:cNvSpPr>
          <p:nvPr>
            <p:ph type="sldNum" sz="quarter" idx="12"/>
          </p:nvPr>
        </p:nvSpPr>
        <p:spPr>
          <a:xfrm>
            <a:off x="6553200" y="6262774"/>
            <a:ext cx="2133600" cy="365125"/>
          </a:xfrm>
        </p:spPr>
        <p:txBody>
          <a:bodyPr/>
          <a:lstStyle/>
          <a:p>
            <a:fld id="{FA84A37A-AFC2-4A01-80A1-FC20F2C0D5BB}" type="slidenum">
              <a:rPr lang="en-US" smtClean="0"/>
              <a:pPr/>
              <a:t>‹#›</a:t>
            </a:fld>
            <a:endParaRPr lang="en-US"/>
          </a:p>
        </p:txBody>
      </p:sp>
      <p:sp>
        <p:nvSpPr>
          <p:cNvPr id="6" name="Footer Placeholder 5"/>
          <p:cNvSpPr>
            <a:spLocks noGrp="1"/>
          </p:cNvSpPr>
          <p:nvPr>
            <p:ph type="ftr" sz="quarter" idx="11"/>
          </p:nvPr>
        </p:nvSpPr>
        <p:spPr>
          <a:xfrm>
            <a:off x="3124200" y="6262774"/>
            <a:ext cx="2895600" cy="365125"/>
          </a:xfrm>
        </p:spPr>
        <p:txBody>
          <a:bodyPr/>
          <a:lstStyle/>
          <a:p>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3"/>
          </p:nvPr>
        </p:nvSpPr>
        <p:spPr>
          <a:xfrm>
            <a:off x="766011" y="4952331"/>
            <a:ext cx="5334000" cy="576263"/>
          </a:xfrm>
        </p:spPr>
        <p:txBody>
          <a:bodyPr/>
          <a:lstStyle>
            <a:lvl1pPr>
              <a:defRPr>
                <a:solidFill>
                  <a:schemeClr val="bg1"/>
                </a:solidFill>
              </a:defRPr>
            </a:lvl1pPr>
          </a:lstStyle>
          <a:p>
            <a:pPr lvl="0"/>
            <a:r>
              <a:rPr lang="en-CA" dirty="0"/>
              <a:t>Click to edit Master text styles</a:t>
            </a:r>
          </a:p>
        </p:txBody>
      </p:sp>
      <p:pic>
        <p:nvPicPr>
          <p:cNvPr id="2" name="Picture 1" descr="CCT12001e PowerPointTemplate_v2.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059" y="-234244"/>
            <a:ext cx="9383059" cy="72979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0" y="423315"/>
            <a:ext cx="6378388" cy="689804"/>
          </a:xfrm>
        </p:spPr>
        <p:txBody>
          <a:bodyPr/>
          <a:lstStyle>
            <a:lvl1pPr>
              <a:defRPr>
                <a:solidFill>
                  <a:schemeClr val="bg1"/>
                </a:solidFill>
              </a:defRPr>
            </a:lvl1pPr>
          </a:lstStyle>
          <a:p>
            <a:r>
              <a:rPr lang="en-CA" dirty="0"/>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002855"/>
                </a:solidFill>
              </a:defRPr>
            </a:lvl1pPr>
          </a:lstStyle>
          <a:p>
            <a:fld id="{91051C7C-3EFC-4CCC-96B7-16E28A281904}" type="datetime1">
              <a:rPr lang="en-US" smtClean="0"/>
              <a:t>7/14/2020</a:t>
            </a:fld>
            <a:endParaRPr lang="en-US" dirty="0"/>
          </a:p>
        </p:txBody>
      </p:sp>
      <p:sp>
        <p:nvSpPr>
          <p:cNvPr id="4" name="Footer Placeholder 3"/>
          <p:cNvSpPr>
            <a:spLocks noGrp="1"/>
          </p:cNvSpPr>
          <p:nvPr>
            <p:ph type="ftr" sz="quarter" idx="11"/>
          </p:nvPr>
        </p:nvSpPr>
        <p:spPr/>
        <p:txBody>
          <a:bodyPr/>
          <a:lstStyle>
            <a:lvl1pPr>
              <a:defRPr>
                <a:solidFill>
                  <a:srgbClr val="002855"/>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002855"/>
                </a:solidFill>
              </a:defRPr>
            </a:lvl1pPr>
          </a:lstStyle>
          <a:p>
            <a:fld id="{FA84A37A-AFC2-4A01-80A1-FC20F2C0D5BB}" type="slidenum">
              <a:rPr lang="en-US" smtClean="0"/>
              <a:pPr/>
              <a:t>‹#›</a:t>
            </a:fld>
            <a:endParaRPr lang="en-US" dirty="0"/>
          </a:p>
        </p:txBody>
      </p:sp>
      <p:sp>
        <p:nvSpPr>
          <p:cNvPr id="6" name="Picture Placeholder 6"/>
          <p:cNvSpPr>
            <a:spLocks noGrp="1"/>
          </p:cNvSpPr>
          <p:nvPr>
            <p:ph type="pic" sz="quarter" idx="13"/>
          </p:nvPr>
        </p:nvSpPr>
        <p:spPr>
          <a:xfrm>
            <a:off x="457199" y="1590675"/>
            <a:ext cx="2531035" cy="3900488"/>
          </a:xfrm>
        </p:spPr>
        <p:txBody>
          <a:bodyPr/>
          <a:lstStyle/>
          <a:p>
            <a:endParaRPr lang="en-US" dirty="0"/>
          </a:p>
        </p:txBody>
      </p:sp>
      <p:sp>
        <p:nvSpPr>
          <p:cNvPr id="7" name="Picture Placeholder 6"/>
          <p:cNvSpPr>
            <a:spLocks noGrp="1"/>
          </p:cNvSpPr>
          <p:nvPr>
            <p:ph type="pic" sz="quarter" idx="14"/>
          </p:nvPr>
        </p:nvSpPr>
        <p:spPr>
          <a:xfrm>
            <a:off x="6158752" y="1590675"/>
            <a:ext cx="2531035" cy="3900488"/>
          </a:xfrm>
        </p:spPr>
        <p:txBody>
          <a:bodyPr/>
          <a:lstStyle/>
          <a:p>
            <a:endParaRPr lang="en-US" dirty="0"/>
          </a:p>
        </p:txBody>
      </p:sp>
      <p:sp>
        <p:nvSpPr>
          <p:cNvPr id="8" name="Picture Placeholder 6"/>
          <p:cNvSpPr>
            <a:spLocks noGrp="1"/>
          </p:cNvSpPr>
          <p:nvPr>
            <p:ph type="pic" sz="quarter" idx="15"/>
          </p:nvPr>
        </p:nvSpPr>
        <p:spPr>
          <a:xfrm>
            <a:off x="3306482" y="1590675"/>
            <a:ext cx="2531035" cy="3900488"/>
          </a:xfrm>
        </p:spPr>
        <p:txBody>
          <a:bodyPr/>
          <a:lstStyle/>
          <a:p>
            <a:endParaRPr lang="en-US"/>
          </a:p>
        </p:txBody>
      </p:sp>
      <p:pic>
        <p:nvPicPr>
          <p:cNvPr id="10" name="Picture 9" descr="CCT12001e PowerPointTemplate_v2.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059" y="-234244"/>
            <a:ext cx="9383059" cy="7297934"/>
          </a:xfrm>
          <a:prstGeom prst="rect">
            <a:avLst/>
          </a:prstGeom>
        </p:spPr>
      </p:pic>
    </p:spTree>
    <p:extLst>
      <p:ext uri="{BB962C8B-B14F-4D97-AF65-F5344CB8AC3E}">
        <p14:creationId xmlns:p14="http://schemas.microsoft.com/office/powerpoint/2010/main" val="418043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Images + Text">
    <p:spTree>
      <p:nvGrpSpPr>
        <p:cNvPr id="1" name=""/>
        <p:cNvGrpSpPr/>
        <p:nvPr/>
      </p:nvGrpSpPr>
      <p:grpSpPr>
        <a:xfrm>
          <a:off x="0" y="0"/>
          <a:ext cx="0" cy="0"/>
          <a:chOff x="0" y="0"/>
          <a:chExt cx="0" cy="0"/>
        </a:xfrm>
      </p:grpSpPr>
      <p:pic>
        <p:nvPicPr>
          <p:cNvPr id="10" name="Picture 9" descr="CCT12001e PowerPointTemplate_v2.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7000" y="-238393"/>
            <a:ext cx="9405469" cy="7315364"/>
          </a:xfrm>
          <a:prstGeom prst="rect">
            <a:avLst/>
          </a:prstGeom>
        </p:spPr>
      </p:pic>
      <p:sp>
        <p:nvSpPr>
          <p:cNvPr id="2" name="Title 1"/>
          <p:cNvSpPr>
            <a:spLocks noGrp="1"/>
          </p:cNvSpPr>
          <p:nvPr>
            <p:ph type="title"/>
          </p:nvPr>
        </p:nvSpPr>
        <p:spPr>
          <a:xfrm>
            <a:off x="1232652" y="1095705"/>
            <a:ext cx="5670176" cy="659922"/>
          </a:xfrm>
        </p:spPr>
        <p:txBody>
          <a:bodyPr/>
          <a:lstStyle>
            <a:lvl1pPr>
              <a:defRPr>
                <a:solidFill>
                  <a:schemeClr val="bg1"/>
                </a:solidFill>
              </a:defRPr>
            </a:lvl1pPr>
          </a:lstStyle>
          <a:p>
            <a:r>
              <a:rPr lang="en-CA" dirty="0"/>
              <a:t>Click to edit Master title style</a:t>
            </a:r>
            <a:endParaRPr lang="en-US" dirty="0"/>
          </a:p>
        </p:txBody>
      </p:sp>
      <p:sp>
        <p:nvSpPr>
          <p:cNvPr id="3" name="Date Placeholder 2"/>
          <p:cNvSpPr>
            <a:spLocks noGrp="1"/>
          </p:cNvSpPr>
          <p:nvPr>
            <p:ph type="dt" sz="half" idx="10"/>
          </p:nvPr>
        </p:nvSpPr>
        <p:spPr/>
        <p:txBody>
          <a:bodyPr/>
          <a:lstStyle/>
          <a:p>
            <a:fld id="{94377196-7EF2-4DDF-8FD7-384850CCF799}" type="datetime1">
              <a:rPr lang="en-US" smtClean="0"/>
              <a:t>7/14/2020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dirty="0"/>
          </a:p>
        </p:txBody>
      </p:sp>
      <p:sp>
        <p:nvSpPr>
          <p:cNvPr id="6" name="Picture Placeholder 7"/>
          <p:cNvSpPr>
            <a:spLocks noGrp="1"/>
          </p:cNvSpPr>
          <p:nvPr>
            <p:ph type="pic" sz="quarter" idx="13"/>
          </p:nvPr>
        </p:nvSpPr>
        <p:spPr>
          <a:xfrm>
            <a:off x="457200" y="2261862"/>
            <a:ext cx="3890963" cy="2124101"/>
          </a:xfrm>
        </p:spPr>
        <p:txBody>
          <a:bodyPr/>
          <a:lstStyle/>
          <a:p>
            <a:endParaRPr lang="en-US"/>
          </a:p>
        </p:txBody>
      </p:sp>
      <p:sp>
        <p:nvSpPr>
          <p:cNvPr id="7" name="Picture Placeholder 7"/>
          <p:cNvSpPr>
            <a:spLocks noGrp="1"/>
          </p:cNvSpPr>
          <p:nvPr>
            <p:ph type="pic" sz="quarter" idx="14"/>
          </p:nvPr>
        </p:nvSpPr>
        <p:spPr>
          <a:xfrm>
            <a:off x="4795837" y="2264197"/>
            <a:ext cx="3890963" cy="2124101"/>
          </a:xfrm>
        </p:spPr>
        <p:txBody>
          <a:bodyPr/>
          <a:lstStyle/>
          <a:p>
            <a:endParaRPr lang="en-US"/>
          </a:p>
        </p:txBody>
      </p:sp>
      <p:sp>
        <p:nvSpPr>
          <p:cNvPr id="8" name="Text Placeholder 10"/>
          <p:cNvSpPr>
            <a:spLocks noGrp="1"/>
          </p:cNvSpPr>
          <p:nvPr>
            <p:ph type="body" sz="quarter" idx="15"/>
          </p:nvPr>
        </p:nvSpPr>
        <p:spPr>
          <a:xfrm>
            <a:off x="457200" y="4594044"/>
            <a:ext cx="8229600" cy="1441450"/>
          </a:xfrm>
        </p:spPr>
        <p:txBody>
          <a:bodyPr/>
          <a:lstStyle>
            <a:lvl1pPr>
              <a:buClr>
                <a:srgbClr val="AF16B4"/>
              </a:buClr>
              <a:defRPr>
                <a:solidFill>
                  <a:srgbClr val="6E626E"/>
                </a:solidFill>
              </a:defRPr>
            </a:lvl1pPr>
            <a:lvl2pPr>
              <a:buClr>
                <a:srgbClr val="AF16B4"/>
              </a:buClr>
              <a:defRPr>
                <a:solidFill>
                  <a:srgbClr val="6E626E"/>
                </a:solidFill>
              </a:defRPr>
            </a:lvl2pPr>
            <a:lvl3pPr>
              <a:buClr>
                <a:srgbClr val="AF16B4"/>
              </a:buClr>
              <a:defRPr>
                <a:solidFill>
                  <a:srgbClr val="6E626E"/>
                </a:solidFill>
              </a:defRPr>
            </a:lvl3pPr>
            <a:lvl4pPr>
              <a:buClr>
                <a:srgbClr val="AF16B4"/>
              </a:buClr>
              <a:defRPr>
                <a:solidFill>
                  <a:srgbClr val="6E626E"/>
                </a:solidFill>
              </a:defRPr>
            </a:lvl4pPr>
            <a:lvl5pPr>
              <a:buClr>
                <a:srgbClr val="AF16B4"/>
              </a:buClr>
              <a:defRPr>
                <a:solidFill>
                  <a:srgbClr val="6E626E"/>
                </a:solidFill>
              </a:defRPr>
            </a:lvl5pPr>
          </a:lstStyle>
          <a:p>
            <a:pPr lvl="0"/>
            <a:r>
              <a:rPr lang="en-CA" dirty="0"/>
              <a:t>Click to edit Master text styles</a:t>
            </a:r>
          </a:p>
        </p:txBody>
      </p:sp>
    </p:spTree>
    <p:extLst>
      <p:ext uri="{BB962C8B-B14F-4D97-AF65-F5344CB8AC3E}">
        <p14:creationId xmlns:p14="http://schemas.microsoft.com/office/powerpoint/2010/main" val="190414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CT12001e PowerPointTemplate_v2.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7000" y="-238393"/>
            <a:ext cx="9405469" cy="731536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w/ Contac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368550" y="2891124"/>
            <a:ext cx="4324350" cy="433293"/>
          </a:xfrm>
        </p:spPr>
        <p:txBody>
          <a:bodyPr/>
          <a:lstStyle>
            <a:lvl1pPr algn="ctr">
              <a:defRPr>
                <a:solidFill>
                  <a:schemeClr val="bg1"/>
                </a:solidFill>
              </a:defRPr>
            </a:lvl1pPr>
          </a:lstStyle>
          <a:p>
            <a:pPr lvl="0"/>
            <a:endParaRPr lang="en-CA" dirty="0"/>
          </a:p>
        </p:txBody>
      </p:sp>
      <p:sp>
        <p:nvSpPr>
          <p:cNvPr id="10" name="Text Placeholder 8"/>
          <p:cNvSpPr>
            <a:spLocks noGrp="1"/>
          </p:cNvSpPr>
          <p:nvPr>
            <p:ph type="body" sz="quarter" idx="11"/>
          </p:nvPr>
        </p:nvSpPr>
        <p:spPr>
          <a:xfrm>
            <a:off x="2368550" y="3331883"/>
            <a:ext cx="4324350" cy="395941"/>
          </a:xfrm>
        </p:spPr>
        <p:txBody>
          <a:bodyPr>
            <a:normAutofit/>
          </a:bodyPr>
          <a:lstStyle>
            <a:lvl1pPr algn="ctr">
              <a:defRPr sz="1800">
                <a:solidFill>
                  <a:schemeClr val="bg1"/>
                </a:solidFill>
              </a:defRPr>
            </a:lvl1pPr>
          </a:lstStyle>
          <a:p>
            <a:pPr lvl="0"/>
            <a:endParaRPr lang="en-CA" dirty="0"/>
          </a:p>
        </p:txBody>
      </p:sp>
      <p:pic>
        <p:nvPicPr>
          <p:cNvPr id="6" name="Picture 5" descr="CCT12001e PowerPointTemplate_v2.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7000" y="-238393"/>
            <a:ext cx="9405469" cy="7315364"/>
          </a:xfrm>
          <a:prstGeom prst="rect">
            <a:avLst/>
          </a:prstGeom>
        </p:spPr>
      </p:pic>
    </p:spTree>
    <p:extLst>
      <p:ext uri="{BB962C8B-B14F-4D97-AF65-F5344CB8AC3E}">
        <p14:creationId xmlns:p14="http://schemas.microsoft.com/office/powerpoint/2010/main" val="188074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457200" y="6262774"/>
            <a:ext cx="2133600" cy="365125"/>
          </a:xfrm>
          <a:prstGeom prst="rect">
            <a:avLst/>
          </a:prstGeom>
        </p:spPr>
        <p:txBody>
          <a:bodyPr vert="horz" lIns="91440" tIns="45720" rIns="91440" bIns="45720" rtlCol="0" anchor="ctr"/>
          <a:lstStyle>
            <a:lvl1pPr algn="l">
              <a:defRPr sz="1200">
                <a:solidFill>
                  <a:srgbClr val="002855"/>
                </a:solidFill>
              </a:defRPr>
            </a:lvl1pPr>
          </a:lstStyle>
          <a:p>
            <a:fld id="{AC2007CA-EAC1-4A42-A20F-5DEA8709F72E}" type="datetime1">
              <a:rPr lang="en-US" smtClean="0"/>
              <a:t>7/14/2020</a:t>
            </a:fld>
            <a:endParaRPr lang="en-US" dirty="0"/>
          </a:p>
        </p:txBody>
      </p:sp>
      <p:sp>
        <p:nvSpPr>
          <p:cNvPr id="5" name="Footer Placeholder 4"/>
          <p:cNvSpPr>
            <a:spLocks noGrp="1"/>
          </p:cNvSpPr>
          <p:nvPr>
            <p:ph type="ftr" sz="quarter" idx="3"/>
          </p:nvPr>
        </p:nvSpPr>
        <p:spPr>
          <a:xfrm>
            <a:off x="3124200" y="6262774"/>
            <a:ext cx="2895600" cy="365125"/>
          </a:xfrm>
          <a:prstGeom prst="rect">
            <a:avLst/>
          </a:prstGeom>
        </p:spPr>
        <p:txBody>
          <a:bodyPr vert="horz" lIns="91440" tIns="45720" rIns="91440" bIns="45720" rtlCol="0" anchor="ctr"/>
          <a:lstStyle>
            <a:lvl1pPr algn="ctr">
              <a:defRPr sz="1200">
                <a:solidFill>
                  <a:srgbClr val="002855"/>
                </a:solidFill>
              </a:defRPr>
            </a:lvl1pPr>
          </a:lstStyle>
          <a:p>
            <a:endParaRPr lang="en-US" dirty="0"/>
          </a:p>
        </p:txBody>
      </p:sp>
      <p:sp>
        <p:nvSpPr>
          <p:cNvPr id="6" name="Slide Number Placeholder 5"/>
          <p:cNvSpPr>
            <a:spLocks noGrp="1"/>
          </p:cNvSpPr>
          <p:nvPr>
            <p:ph type="sldNum" sz="quarter" idx="4"/>
          </p:nvPr>
        </p:nvSpPr>
        <p:spPr>
          <a:xfrm>
            <a:off x="6553200" y="6262774"/>
            <a:ext cx="2133600" cy="365125"/>
          </a:xfrm>
          <a:prstGeom prst="rect">
            <a:avLst/>
          </a:prstGeom>
        </p:spPr>
        <p:txBody>
          <a:bodyPr vert="horz" lIns="91440" tIns="45720" rIns="91440" bIns="45720" rtlCol="0" anchor="ctr"/>
          <a:lstStyle>
            <a:lvl1pPr algn="r">
              <a:defRPr sz="1200">
                <a:solidFill>
                  <a:srgbClr val="002855"/>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457199" y="372862"/>
            <a:ext cx="8296183"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8372"/>
            <a:ext cx="8229600" cy="1039427"/>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9" r:id="rId3"/>
    <p:sldLayoutId id="2147483833" r:id="rId4"/>
    <p:sldLayoutId id="2147483838" r:id="rId5"/>
    <p:sldLayoutId id="2147483840" r:id="rId6"/>
    <p:sldLayoutId id="2147483841" r:id="rId7"/>
    <p:sldLayoutId id="2147483830" r:id="rId8"/>
    <p:sldLayoutId id="2147483842" r:id="rId9"/>
    <p:sldLayoutId id="2147483855" r:id="rId10"/>
  </p:sldLayoutIdLst>
  <p:hf hdr="0" ftr="0" dt="0"/>
  <p:txStyles>
    <p:titleStyle>
      <a:lvl1pPr algn="l" defTabSz="914400" rtl="0" eaLnBrk="1" latinLnBrk="0" hangingPunct="1">
        <a:spcBef>
          <a:spcPct val="0"/>
        </a:spcBef>
        <a:buNone/>
        <a:defRPr sz="2400" kern="1200" cap="all" baseline="0">
          <a:solidFill>
            <a:srgbClr val="002855"/>
          </a:solidFill>
          <a:latin typeface="+mj-lt"/>
          <a:ea typeface="+mj-ea"/>
          <a:cs typeface="+mj-cs"/>
        </a:defRPr>
      </a:lvl1pPr>
    </p:titleStyle>
    <p:bodyStyle>
      <a:lvl1pPr marL="114300" indent="0" algn="l" defTabSz="914400" rtl="0" eaLnBrk="1" latinLnBrk="0" hangingPunct="1">
        <a:spcBef>
          <a:spcPct val="20000"/>
        </a:spcBef>
        <a:buClr>
          <a:srgbClr val="AF16B4"/>
        </a:buClr>
        <a:buFontTx/>
        <a:buNone/>
        <a:defRPr sz="2400" kern="1200">
          <a:solidFill>
            <a:srgbClr val="002855"/>
          </a:solidFill>
          <a:latin typeface="+mn-lt"/>
          <a:ea typeface="+mn-ea"/>
          <a:cs typeface="+mn-cs"/>
        </a:defRPr>
      </a:lvl1pPr>
      <a:lvl2pPr marL="640080" indent="-228600" algn="l" defTabSz="914400" rtl="0" eaLnBrk="1" latinLnBrk="0" hangingPunct="1">
        <a:spcBef>
          <a:spcPct val="20000"/>
        </a:spcBef>
        <a:buClr>
          <a:srgbClr val="002855"/>
        </a:buClr>
        <a:buFont typeface="Arial" pitchFamily="34" charset="0"/>
        <a:buChar char="•"/>
        <a:defRPr sz="2000" kern="1200">
          <a:solidFill>
            <a:srgbClr val="002855"/>
          </a:solidFill>
          <a:latin typeface="+mn-lt"/>
          <a:ea typeface="+mn-ea"/>
          <a:cs typeface="+mn-cs"/>
        </a:defRPr>
      </a:lvl2pPr>
      <a:lvl3pPr marL="914400" indent="-228600" algn="l" defTabSz="914400" rtl="0" eaLnBrk="1" latinLnBrk="0" hangingPunct="1">
        <a:spcBef>
          <a:spcPct val="20000"/>
        </a:spcBef>
        <a:buClr>
          <a:srgbClr val="AF16B4"/>
        </a:buClr>
        <a:buFont typeface="Arial" pitchFamily="34" charset="0"/>
        <a:buChar char="•"/>
        <a:defRPr sz="1800" kern="1200">
          <a:solidFill>
            <a:srgbClr val="5E366E"/>
          </a:solidFill>
          <a:latin typeface="+mn-lt"/>
          <a:ea typeface="+mn-ea"/>
          <a:cs typeface="+mn-cs"/>
        </a:defRPr>
      </a:lvl3pPr>
      <a:lvl4pPr marL="1280160" indent="-228600" algn="l" defTabSz="914400" rtl="0" eaLnBrk="1" latinLnBrk="0" hangingPunct="1">
        <a:spcBef>
          <a:spcPct val="20000"/>
        </a:spcBef>
        <a:buClr>
          <a:srgbClr val="AF16B4"/>
        </a:buClr>
        <a:buFont typeface="Arial" pitchFamily="34" charset="0"/>
        <a:buChar char="•"/>
        <a:defRPr sz="1600" kern="1200">
          <a:solidFill>
            <a:srgbClr val="5E366E"/>
          </a:solidFill>
          <a:latin typeface="+mn-lt"/>
          <a:ea typeface="+mn-ea"/>
          <a:cs typeface="+mn-cs"/>
        </a:defRPr>
      </a:lvl4pPr>
      <a:lvl5pPr marL="1554480" indent="-228600" algn="l" defTabSz="914400" rtl="0" eaLnBrk="1" latinLnBrk="0" hangingPunct="1">
        <a:spcBef>
          <a:spcPct val="20000"/>
        </a:spcBef>
        <a:buClr>
          <a:srgbClr val="AF16B4"/>
        </a:buClr>
        <a:buFont typeface="Arial" pitchFamily="34" charset="0"/>
        <a:buChar char="•"/>
        <a:defRPr sz="1600" kern="1200" baseline="0">
          <a:solidFill>
            <a:srgbClr val="5E366E"/>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2F946-6694-4744-AC19-AD55FEE525E8}" type="datetimeFigureOut">
              <a:rPr lang="en-US" smtClean="0"/>
              <a:t>7/14/2020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CC446-FE08-D24C-B79D-EE69BF89E074}" type="slidenum">
              <a:rPr lang="en-US" smtClean="0"/>
              <a:t>‹#›</a:t>
            </a:fld>
            <a:endParaRPr lang="en-US"/>
          </a:p>
        </p:txBody>
      </p:sp>
    </p:spTree>
    <p:extLst>
      <p:ext uri="{BB962C8B-B14F-4D97-AF65-F5344CB8AC3E}">
        <p14:creationId xmlns:p14="http://schemas.microsoft.com/office/powerpoint/2010/main" val="1417191937"/>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6.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s://www.retailcouncil.org/coronavirus-info-for-retailers/recovery-playbook/" TargetMode="External"/><Relationship Id="rId5" Type="http://schemas.openxmlformats.org/officeDocument/2006/relationships/hyperlink" Target="https://www.cosmeticsalliance.ca/wp-content/uploads/2020/06/Reopening-Tip-Sheet.pdf" TargetMode="External"/><Relationship Id="rId4" Type="http://schemas.openxmlformats.org/officeDocument/2006/relationships/hyperlink" Target="https://www.cosmeticsalliance.ca/wp-content/uploads/2020/06/Retail-Tip-Sheet.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cohs.ca/outbreak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www.cosmeticsalliance.ca/wp-content/uploads/2020/06/Preventing_Stigma-Tip-Sheet.pdf" TargetMode="External"/><Relationship Id="rId4" Type="http://schemas.openxmlformats.org/officeDocument/2006/relationships/hyperlink" Target="https://www.cosmeticsalliance.ca/wp-content/uploads/2020/06/Covid-Screening-Tool-Tip-Sheet.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www.cosmeticsalliance.ca/wp-content/uploads/2020/06/BSC-Elevated-Best-Practices.pdf" TargetMode="Externa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cosmeticsalliance.ca/wp-content/uploads/2020/06/BSC-Elevated-Best-Practices.pdf"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cosmeticsalliance.ca/customer-cuts-hole-mask/"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mailto:ncrossley@proartistsint.com"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mailto:dkozak@cosmeticsalliance.ca"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0.xml"/><Relationship Id="rId5" Type="http://schemas.openxmlformats.org/officeDocument/2006/relationships/hyperlink" Target="https://www.cosmeticsalliance.ca/beauty-specialist-certification-program/" TargetMode="External"/><Relationship Id="rId4" Type="http://schemas.openxmlformats.org/officeDocument/2006/relationships/hyperlink" Target="mailto:dkozak@cosmeticsalliance.ca"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cosmeticsalliance.ca/wp-content/uploads/2020/06/Covid-Screening-Tool-Tip-Sheet.pdf" TargetMode="External"/><Relationship Id="rId13" Type="http://schemas.openxmlformats.org/officeDocument/2006/relationships/hyperlink" Target="https://www.cosmeticsalliance.ca/wp-content/uploads/2020/06/BSC-Elevated-Best-Practices.pdf" TargetMode="External"/><Relationship Id="rId3" Type="http://schemas.openxmlformats.org/officeDocument/2006/relationships/hyperlink" Target="https://www.abacanada.com/" TargetMode="External"/><Relationship Id="rId7" Type="http://schemas.openxmlformats.org/officeDocument/2006/relationships/hyperlink" Target="https://www.cosmeticsalliance.ca/wp-content/uploads/2020/06/Reopening-Tip-Sheet.pdf" TargetMode="External"/><Relationship Id="rId12" Type="http://schemas.openxmlformats.org/officeDocument/2006/relationships/hyperlink" Target="https://www.retailcouncil.org/coronavirus-info-for-retailers/recovery-playbook/"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s://www.cosmeticsalliance.ca/wp-content/uploads/2020/06/Retail-Tip-Sheet.pdf" TargetMode="External"/><Relationship Id="rId11" Type="http://schemas.openxmlformats.org/officeDocument/2006/relationships/hyperlink" Target="https://www.retailcouncil.org/" TargetMode="External"/><Relationship Id="rId5" Type="http://schemas.openxmlformats.org/officeDocument/2006/relationships/hyperlink" Target="http://www.ccohs.ca/" TargetMode="External"/><Relationship Id="rId10" Type="http://schemas.openxmlformats.org/officeDocument/2006/relationships/hyperlink" Target="https://www.ccohs.ca/outbreaks/" TargetMode="External"/><Relationship Id="rId4" Type="http://schemas.openxmlformats.org/officeDocument/2006/relationships/hyperlink" Target="https://www.abacanada.com/pages/covid19" TargetMode="External"/><Relationship Id="rId9" Type="http://schemas.openxmlformats.org/officeDocument/2006/relationships/hyperlink" Target="https://www.cosmeticsalliance.ca/wp-content/uploads/2020/06/Preventing_Stigma-Tip-Sheet.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osmeticsalliance.ca/black-light-experiment-video-japan-shows-quickly-virus-like-covid-19-can-spread/"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8723" y="1383632"/>
            <a:ext cx="6241774" cy="4879142"/>
          </a:xfrm>
        </p:spPr>
        <p:txBody>
          <a:bodyPr>
            <a:normAutofit/>
          </a:bodyPr>
          <a:lstStyle/>
          <a:p>
            <a:pPr algn="ctr">
              <a:defRPr/>
            </a:pPr>
            <a:r>
              <a:rPr lang="en-US" sz="2800" b="1" dirty="0">
                <a:latin typeface="Arial" panose="020B0604020202020204" pitchFamily="34" charset="0"/>
                <a:cs typeface="Arial" panose="020B0604020202020204" pitchFamily="34" charset="0"/>
              </a:rPr>
              <a:t>Cosmetics Alliance Canada</a:t>
            </a:r>
            <a:br>
              <a:rPr lang="en-US" sz="28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3200" b="1" cap="none" dirty="0">
                <a:solidFill>
                  <a:srgbClr val="49C5B1"/>
                </a:solidFill>
                <a:latin typeface="Arial" panose="020B0604020202020204" pitchFamily="34" charset="0"/>
                <a:cs typeface="Arial" panose="020B0604020202020204" pitchFamily="34" charset="0"/>
              </a:rPr>
              <a:t>Guidance for Re-Opening</a:t>
            </a:r>
            <a:br>
              <a:rPr lang="en-US" sz="3200" b="1" cap="none" dirty="0">
                <a:solidFill>
                  <a:srgbClr val="49C5B1"/>
                </a:solidFill>
                <a:latin typeface="Arial" panose="020B0604020202020204" pitchFamily="34" charset="0"/>
                <a:cs typeface="Arial" panose="020B0604020202020204" pitchFamily="34" charset="0"/>
              </a:rPr>
            </a:br>
            <a:r>
              <a:rPr lang="en-US" sz="3200" b="1" cap="none" dirty="0">
                <a:solidFill>
                  <a:srgbClr val="49C5B1"/>
                </a:solidFill>
                <a:latin typeface="Arial" panose="020B0604020202020204" pitchFamily="34" charset="0"/>
                <a:cs typeface="Arial" panose="020B0604020202020204" pitchFamily="34" charset="0"/>
              </a:rPr>
              <a:t>In-Person Cosmetics Retail</a:t>
            </a:r>
            <a:br>
              <a:rPr lang="en-US" sz="3200" b="1" cap="none" dirty="0">
                <a:solidFill>
                  <a:srgbClr val="6CB49A"/>
                </a:solidFill>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F44233B-AA83-414B-97EC-2FF83AB7C3BC}"/>
              </a:ext>
            </a:extLst>
          </p:cNvPr>
          <p:cNvSpPr>
            <a:spLocks noGrp="1"/>
          </p:cNvSpPr>
          <p:nvPr>
            <p:ph type="sldNum" sz="quarter" idx="12"/>
          </p:nvPr>
        </p:nvSpPr>
        <p:spPr/>
        <p:txBody>
          <a:bodyPr/>
          <a:lstStyle/>
          <a:p>
            <a:fld id="{FA84A37A-AFC2-4A01-80A1-FC20F2C0D5BB}" type="slidenum">
              <a:rPr lang="en-US" smtClean="0"/>
              <a:pPr/>
              <a:t>1</a:t>
            </a:fld>
            <a:endParaRPr lang="en-US" dirty="0"/>
          </a:p>
        </p:txBody>
      </p:sp>
      <p:sp>
        <p:nvSpPr>
          <p:cNvPr id="4" name="TextBox 3">
            <a:extLst>
              <a:ext uri="{FF2B5EF4-FFF2-40B4-BE49-F238E27FC236}">
                <a16:creationId xmlns:a16="http://schemas.microsoft.com/office/drawing/2014/main" id="{6BA18BCC-98DA-4CD5-AAFC-BB83FFABDDCB}"/>
              </a:ext>
            </a:extLst>
          </p:cNvPr>
          <p:cNvSpPr txBox="1"/>
          <p:nvPr/>
        </p:nvSpPr>
        <p:spPr>
          <a:xfrm>
            <a:off x="208723" y="5398089"/>
            <a:ext cx="7591425" cy="1200329"/>
          </a:xfrm>
          <a:prstGeom prst="rect">
            <a:avLst/>
          </a:prstGeom>
          <a:noFill/>
        </p:spPr>
        <p:txBody>
          <a:bodyPr wrap="square" rtlCol="0">
            <a:spAutoFit/>
          </a:bodyPr>
          <a:lstStyle/>
          <a:p>
            <a:pPr algn="ctr"/>
            <a:r>
              <a:rPr lang="en-US" i="1" dirty="0">
                <a:solidFill>
                  <a:srgbClr val="C00000"/>
                </a:solidFill>
                <a:latin typeface="Arial" panose="020B0604020202020204" pitchFamily="34" charset="0"/>
                <a:cs typeface="Arial" panose="020B0604020202020204" pitchFamily="34" charset="0"/>
              </a:rPr>
              <a:t>This guidance is no substitute for the advice and direction of your government and health authorities. Always comply with local regulations.</a:t>
            </a:r>
            <a:br>
              <a:rPr lang="en-US" i="1" dirty="0">
                <a:solidFill>
                  <a:srgbClr val="C00000"/>
                </a:solidFill>
                <a:latin typeface="Arial" panose="020B0604020202020204" pitchFamily="34" charset="0"/>
                <a:cs typeface="Arial" panose="020B0604020202020204" pitchFamily="34" charset="0"/>
              </a:rPr>
            </a:br>
            <a:r>
              <a:rPr lang="en-US" i="1" dirty="0">
                <a:solidFill>
                  <a:srgbClr val="C00000"/>
                </a:solidFill>
                <a:latin typeface="Arial" panose="020B0604020202020204" pitchFamily="34" charset="0"/>
                <a:cs typeface="Arial" panose="020B0604020202020204" pitchFamily="34" charset="0"/>
              </a:rPr>
              <a:t>This guidance is intended to assist in identifying and mitigating risks to promote the safety of your sales team and their customers.</a:t>
            </a:r>
            <a:endParaRPr lang="en-US" i="1" dirty="0">
              <a:solidFill>
                <a:srgbClr val="C00000"/>
              </a:solidFill>
            </a:endParaRPr>
          </a:p>
        </p:txBody>
      </p:sp>
    </p:spTree>
    <p:extLst>
      <p:ext uri="{BB962C8B-B14F-4D97-AF65-F5344CB8AC3E}">
        <p14:creationId xmlns:p14="http://schemas.microsoft.com/office/powerpoint/2010/main" val="127954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998E535-6DDE-410C-ABA6-DAF39EC570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7514" y="3791514"/>
            <a:ext cx="3066486" cy="3066486"/>
          </a:xfrm>
          <a:prstGeom prst="rect">
            <a:avLst/>
          </a:prstGeom>
        </p:spPr>
      </p:pic>
      <p:sp>
        <p:nvSpPr>
          <p:cNvPr id="2" name="Title 1">
            <a:extLst>
              <a:ext uri="{FF2B5EF4-FFF2-40B4-BE49-F238E27FC236}">
                <a16:creationId xmlns:a16="http://schemas.microsoft.com/office/drawing/2014/main" id="{C8437DFA-05CB-4FEA-BC70-E4405482D8C0}"/>
              </a:ext>
            </a:extLst>
          </p:cNvPr>
          <p:cNvSpPr>
            <a:spLocks noGrp="1"/>
          </p:cNvSpPr>
          <p:nvPr>
            <p:ph type="title"/>
          </p:nvPr>
        </p:nvSpPr>
        <p:spPr>
          <a:xfrm>
            <a:off x="1335223" y="969001"/>
            <a:ext cx="8229600" cy="1039427"/>
          </a:xfrm>
        </p:spPr>
        <p:txBody>
          <a:bodyPr>
            <a:normAutofit fontScale="90000"/>
          </a:bodyPr>
          <a:lstStyle/>
          <a:p>
            <a:r>
              <a:rPr lang="en-US" sz="3300" b="1" dirty="0">
                <a:latin typeface="Arial" panose="020B0604020202020204" pitchFamily="34" charset="0"/>
                <a:cs typeface="Arial" panose="020B0604020202020204" pitchFamily="34" charset="0"/>
              </a:rPr>
              <a:t>Breaking Down the Challenge</a:t>
            </a:r>
            <a:br>
              <a:rPr lang="en-US" sz="3300" b="1" dirty="0">
                <a:latin typeface="Arial" panose="020B0604020202020204" pitchFamily="34" charset="0"/>
                <a:cs typeface="Arial" panose="020B0604020202020204" pitchFamily="34" charset="0"/>
              </a:rPr>
            </a:br>
            <a:r>
              <a:rPr lang="en-US" sz="3100" b="1" cap="none" dirty="0">
                <a:solidFill>
                  <a:srgbClr val="49C5B1"/>
                </a:solidFill>
                <a:latin typeface="Arial" panose="020B0604020202020204" pitchFamily="34" charset="0"/>
                <a:cs typeface="Arial" panose="020B0604020202020204" pitchFamily="34" charset="0"/>
              </a:rPr>
              <a:t>What You Need to Considered</a:t>
            </a:r>
          </a:p>
        </p:txBody>
      </p:sp>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10</a:t>
            </a:fld>
            <a:endParaRPr lang="en-US" dirty="0"/>
          </a:p>
        </p:txBody>
      </p:sp>
      <p:sp>
        <p:nvSpPr>
          <p:cNvPr id="8" name="Content Placeholder 7">
            <a:extLst>
              <a:ext uri="{FF2B5EF4-FFF2-40B4-BE49-F238E27FC236}">
                <a16:creationId xmlns:a16="http://schemas.microsoft.com/office/drawing/2014/main" id="{1949E556-1308-4CCE-977A-F7C6E752ED63}"/>
              </a:ext>
            </a:extLst>
          </p:cNvPr>
          <p:cNvSpPr>
            <a:spLocks noGrp="1"/>
          </p:cNvSpPr>
          <p:nvPr>
            <p:ph idx="1"/>
          </p:nvPr>
        </p:nvSpPr>
        <p:spPr>
          <a:xfrm>
            <a:off x="611924" y="2288666"/>
            <a:ext cx="8410074" cy="4373563"/>
          </a:xfrm>
        </p:spPr>
        <p:txBody>
          <a:bodyPr>
            <a:noAutofit/>
          </a:bodyPr>
          <a:lstStyle/>
          <a:p>
            <a:pPr marL="628650" lvl="0" indent="-514350">
              <a:buClr>
                <a:srgbClr val="49C5B1"/>
              </a:buClr>
              <a:buFont typeface="+mj-lt"/>
              <a:buAutoNum type="arabicPeriod"/>
            </a:pPr>
            <a:r>
              <a:rPr lang="en-US" sz="2800" dirty="0">
                <a:latin typeface="Arial" panose="020B0604020202020204" pitchFamily="34" charset="0"/>
                <a:cs typeface="Arial" panose="020B0604020202020204" pitchFamily="34" charset="0"/>
              </a:rPr>
              <a:t>The Retail Space</a:t>
            </a:r>
            <a:endParaRPr lang="en-US" dirty="0">
              <a:latin typeface="Arial" panose="020B0604020202020204" pitchFamily="34" charset="0"/>
              <a:cs typeface="Arial" panose="020B0604020202020204" pitchFamily="34" charset="0"/>
            </a:endParaRPr>
          </a:p>
          <a:p>
            <a:pPr marL="628650" lvl="0" indent="-514350">
              <a:buClr>
                <a:srgbClr val="49C5B1"/>
              </a:buClr>
              <a:buFont typeface="+mj-lt"/>
              <a:buAutoNum type="arabicPeriod"/>
            </a:pPr>
            <a:r>
              <a:rPr lang="en-US" sz="2800" dirty="0">
                <a:latin typeface="Arial" panose="020B0604020202020204" pitchFamily="34" charset="0"/>
                <a:cs typeface="Arial" panose="020B0604020202020204" pitchFamily="34" charset="0"/>
              </a:rPr>
              <a:t>The Beauty Advisor </a:t>
            </a:r>
            <a:r>
              <a:rPr lang="en-US" dirty="0">
                <a:latin typeface="Arial" panose="020B0604020202020204" pitchFamily="34" charset="0"/>
                <a:cs typeface="Arial" panose="020B0604020202020204" pitchFamily="34" charset="0"/>
              </a:rPr>
              <a:t>(and their workspace)</a:t>
            </a:r>
          </a:p>
          <a:p>
            <a:pPr marL="628650" lvl="0" indent="-514350">
              <a:buClr>
                <a:srgbClr val="49C5B1"/>
              </a:buClr>
              <a:buFont typeface="+mj-lt"/>
              <a:buAutoNum type="arabicPeriod"/>
            </a:pPr>
            <a:r>
              <a:rPr lang="en-US" sz="2800" dirty="0">
                <a:latin typeface="Arial" panose="020B0604020202020204" pitchFamily="34" charset="0"/>
                <a:cs typeface="Arial" panose="020B0604020202020204" pitchFamily="34" charset="0"/>
              </a:rPr>
              <a:t>Customer Interactions</a:t>
            </a:r>
            <a:r>
              <a:rPr lang="en-US" dirty="0">
                <a:latin typeface="Arial" panose="020B0604020202020204" pitchFamily="34" charset="0"/>
                <a:cs typeface="Arial" panose="020B0604020202020204" pitchFamily="34" charset="0"/>
              </a:rPr>
              <a:t> (product demos, make-overs)</a:t>
            </a:r>
          </a:p>
          <a:p>
            <a:pPr marL="628650" lvl="0" indent="-514350">
              <a:buClr>
                <a:srgbClr val="49C5B1"/>
              </a:buClr>
              <a:buFont typeface="+mj-lt"/>
              <a:buAutoNum type="arabicPeriod"/>
            </a:pPr>
            <a:r>
              <a:rPr lang="en-US" sz="2800" dirty="0">
                <a:latin typeface="Arial" panose="020B0604020202020204" pitchFamily="34" charset="0"/>
                <a:cs typeface="Arial" panose="020B0604020202020204" pitchFamily="34" charset="0"/>
              </a:rPr>
              <a:t>Makeup Tools </a:t>
            </a:r>
            <a:r>
              <a:rPr lang="en-US" dirty="0">
                <a:latin typeface="Arial" panose="020B0604020202020204" pitchFamily="34" charset="0"/>
                <a:cs typeface="Arial" panose="020B0604020202020204" pitchFamily="34" charset="0"/>
              </a:rPr>
              <a:t>(keeping them clean)</a:t>
            </a:r>
          </a:p>
          <a:p>
            <a:pPr marL="628650" indent="-514350">
              <a:buClr>
                <a:srgbClr val="49C5B1"/>
              </a:buClr>
              <a:buFont typeface="+mj-lt"/>
              <a:buAutoNum type="arabicPeriod"/>
            </a:pPr>
            <a:r>
              <a:rPr lang="en-US" sz="2800" dirty="0">
                <a:latin typeface="Arial" panose="020B0604020202020204" pitchFamily="34" charset="0"/>
                <a:cs typeface="Arial" panose="020B0604020202020204" pitchFamily="34" charset="0"/>
              </a:rPr>
              <a:t>Direct Sellers</a:t>
            </a:r>
          </a:p>
        </p:txBody>
      </p:sp>
    </p:spTree>
    <p:extLst>
      <p:ext uri="{BB962C8B-B14F-4D97-AF65-F5344CB8AC3E}">
        <p14:creationId xmlns:p14="http://schemas.microsoft.com/office/powerpoint/2010/main" val="692697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7DFA-05CB-4FEA-BC70-E4405482D8C0}"/>
              </a:ext>
            </a:extLst>
          </p:cNvPr>
          <p:cNvSpPr>
            <a:spLocks noGrp="1"/>
          </p:cNvSpPr>
          <p:nvPr>
            <p:ph type="title"/>
          </p:nvPr>
        </p:nvSpPr>
        <p:spPr>
          <a:xfrm>
            <a:off x="1335223" y="898906"/>
            <a:ext cx="8229600" cy="1039427"/>
          </a:xfrm>
        </p:spPr>
        <p:txBody>
          <a:bodyPr>
            <a:noAutofit/>
          </a:bodyPr>
          <a:lstStyle/>
          <a:p>
            <a:r>
              <a:rPr lang="en-US" sz="3200" b="1" dirty="0">
                <a:latin typeface="Arial" panose="020B0604020202020204" pitchFamily="34" charset="0"/>
                <a:cs typeface="Arial" panose="020B0604020202020204" pitchFamily="34" charset="0"/>
              </a:rPr>
              <a:t>1. The retail space</a:t>
            </a:r>
            <a:br>
              <a:rPr lang="en-US" sz="3200" b="1" dirty="0">
                <a:latin typeface="Arial" panose="020B0604020202020204" pitchFamily="34" charset="0"/>
                <a:cs typeface="Arial" panose="020B0604020202020204" pitchFamily="34" charset="0"/>
              </a:rPr>
            </a:br>
            <a:endParaRPr lang="en-US" sz="3200" b="1" cap="none" dirty="0">
              <a:solidFill>
                <a:srgbClr val="49C5B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11</a:t>
            </a:fld>
            <a:endParaRPr lang="en-US" dirty="0"/>
          </a:p>
        </p:txBody>
      </p:sp>
      <p:sp>
        <p:nvSpPr>
          <p:cNvPr id="8" name="Content Placeholder 7">
            <a:extLst>
              <a:ext uri="{FF2B5EF4-FFF2-40B4-BE49-F238E27FC236}">
                <a16:creationId xmlns:a16="http://schemas.microsoft.com/office/drawing/2014/main" id="{1949E556-1308-4CCE-977A-F7C6E752ED63}"/>
              </a:ext>
            </a:extLst>
          </p:cNvPr>
          <p:cNvSpPr>
            <a:spLocks noGrp="1"/>
          </p:cNvSpPr>
          <p:nvPr>
            <p:ph idx="1"/>
          </p:nvPr>
        </p:nvSpPr>
        <p:spPr>
          <a:xfrm>
            <a:off x="1199138" y="1760580"/>
            <a:ext cx="7103125" cy="4373563"/>
          </a:xfrm>
        </p:spPr>
        <p:txBody>
          <a:bodyPr>
            <a:noAutofit/>
          </a:bodyPr>
          <a:lstStyle/>
          <a:p>
            <a:r>
              <a:rPr lang="en-US" sz="2800" dirty="0">
                <a:latin typeface="Arial" panose="020B0604020202020204" pitchFamily="34" charset="0"/>
                <a:cs typeface="Arial" panose="020B0604020202020204" pitchFamily="34" charset="0"/>
              </a:rPr>
              <a:t>As workplaces begin to reopen, it is important that good practices are in place to prevent the spread of COVID-19! </a:t>
            </a:r>
          </a:p>
          <a:p>
            <a:pPr>
              <a:buFontTx/>
              <a:buChar char="-"/>
            </a:pPr>
            <a:endParaRPr lang="en-US" sz="2800" dirty="0">
              <a:latin typeface="Arial" panose="020B0604020202020204" pitchFamily="34" charset="0"/>
              <a:cs typeface="Arial" panose="020B0604020202020204" pitchFamily="34" charset="0"/>
            </a:endParaRPr>
          </a:p>
        </p:txBody>
      </p:sp>
      <p:pic>
        <p:nvPicPr>
          <p:cNvPr id="15" name="Picture 14" descr="A person standing in front of a store&#10;&#10;Description automatically generated">
            <a:extLst>
              <a:ext uri="{FF2B5EF4-FFF2-40B4-BE49-F238E27FC236}">
                <a16:creationId xmlns:a16="http://schemas.microsoft.com/office/drawing/2014/main" id="{1CC07905-0664-48AE-B0AD-DF8ED6FFA7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689" y="3329670"/>
            <a:ext cx="3409967" cy="2274448"/>
          </a:xfrm>
          <a:prstGeom prst="rect">
            <a:avLst/>
          </a:prstGeom>
        </p:spPr>
      </p:pic>
      <p:pic>
        <p:nvPicPr>
          <p:cNvPr id="17" name="Picture 16" descr="A picture containing person, outdoor, wearing, standing&#10;&#10;Description automatically generated">
            <a:extLst>
              <a:ext uri="{FF2B5EF4-FFF2-40B4-BE49-F238E27FC236}">
                <a16:creationId xmlns:a16="http://schemas.microsoft.com/office/drawing/2014/main" id="{766B4139-6AF1-48DF-8BD8-655D91D518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877" y="4674921"/>
            <a:ext cx="3157612" cy="2105074"/>
          </a:xfrm>
          <a:prstGeom prst="rect">
            <a:avLst/>
          </a:prstGeom>
        </p:spPr>
      </p:pic>
      <p:pic>
        <p:nvPicPr>
          <p:cNvPr id="19" name="Picture 18" descr="A person standing in a room&#10;&#10;Description automatically generated">
            <a:extLst>
              <a:ext uri="{FF2B5EF4-FFF2-40B4-BE49-F238E27FC236}">
                <a16:creationId xmlns:a16="http://schemas.microsoft.com/office/drawing/2014/main" id="{148BD8D5-9994-436F-8497-566E5CABC2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8213" y="3329670"/>
            <a:ext cx="3825330" cy="2550220"/>
          </a:xfrm>
          <a:prstGeom prst="rect">
            <a:avLst/>
          </a:prstGeom>
        </p:spPr>
      </p:pic>
    </p:spTree>
    <p:extLst>
      <p:ext uri="{BB962C8B-B14F-4D97-AF65-F5344CB8AC3E}">
        <p14:creationId xmlns:p14="http://schemas.microsoft.com/office/powerpoint/2010/main" val="69528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12</a:t>
            </a:fld>
            <a:endParaRPr lang="en-US" dirty="0"/>
          </a:p>
        </p:txBody>
      </p:sp>
      <p:sp>
        <p:nvSpPr>
          <p:cNvPr id="8" name="Content Placeholder 7">
            <a:extLst>
              <a:ext uri="{FF2B5EF4-FFF2-40B4-BE49-F238E27FC236}">
                <a16:creationId xmlns:a16="http://schemas.microsoft.com/office/drawing/2014/main" id="{1949E556-1308-4CCE-977A-F7C6E752ED63}"/>
              </a:ext>
            </a:extLst>
          </p:cNvPr>
          <p:cNvSpPr>
            <a:spLocks noGrp="1"/>
          </p:cNvSpPr>
          <p:nvPr>
            <p:ph idx="1"/>
          </p:nvPr>
        </p:nvSpPr>
        <p:spPr>
          <a:xfrm>
            <a:off x="800902" y="1617386"/>
            <a:ext cx="7885898" cy="4373563"/>
          </a:xfrm>
        </p:spPr>
        <p:txBody>
          <a:bodyPr>
            <a:noAutofit/>
          </a:bodyPr>
          <a:lstStyle/>
          <a:p>
            <a:pPr>
              <a:spcAft>
                <a:spcPts val="600"/>
              </a:spcAft>
            </a:pPr>
            <a:r>
              <a:rPr lang="en-US" sz="2800" b="1" dirty="0">
                <a:solidFill>
                  <a:srgbClr val="49C5B1"/>
                </a:solidFill>
                <a:latin typeface="Arial" panose="020B0604020202020204" pitchFamily="34" charset="0"/>
                <a:cs typeface="Arial" panose="020B0604020202020204" pitchFamily="34" charset="0"/>
              </a:rPr>
              <a:t>General Recommendations:</a:t>
            </a:r>
          </a:p>
          <a:p>
            <a:pPr marL="457200" indent="-342900">
              <a:buClr>
                <a:srgbClr val="49C5B1"/>
              </a:buClr>
              <a:buFont typeface="Wingdings" panose="05000000000000000000" pitchFamily="2" charset="2"/>
              <a:buChar char="ü"/>
            </a:pPr>
            <a:r>
              <a:rPr lang="en-US" dirty="0">
                <a:latin typeface="Arial" panose="020B0604020202020204" pitchFamily="34" charset="0"/>
                <a:cs typeface="Arial" panose="020B0604020202020204" pitchFamily="34" charset="0"/>
              </a:rPr>
              <a:t>Control store access (“1 in / 1 out”, curbside pickup)</a:t>
            </a:r>
          </a:p>
          <a:p>
            <a:pPr marL="457200" indent="-342900">
              <a:buClr>
                <a:srgbClr val="49C5B1"/>
              </a:buClr>
              <a:buFont typeface="Wingdings" panose="05000000000000000000" pitchFamily="2" charset="2"/>
              <a:buChar char="ü"/>
            </a:pPr>
            <a:r>
              <a:rPr lang="en-US" dirty="0">
                <a:latin typeface="Arial" panose="020B0604020202020204" pitchFamily="34" charset="0"/>
                <a:cs typeface="Arial" panose="020B0604020202020204" pitchFamily="34" charset="0"/>
              </a:rPr>
              <a:t>Provide hand-sanitizer at store entrance</a:t>
            </a:r>
          </a:p>
          <a:p>
            <a:pPr marL="457200" indent="-342900">
              <a:buClr>
                <a:srgbClr val="49C5B1"/>
              </a:buClr>
              <a:buFont typeface="Wingdings" panose="05000000000000000000" pitchFamily="2" charset="2"/>
              <a:buChar char="ü"/>
            </a:pPr>
            <a:r>
              <a:rPr lang="en-US" u="sng" dirty="0">
                <a:latin typeface="Arial" panose="020B0604020202020204" pitchFamily="34" charset="0"/>
                <a:cs typeface="Arial" panose="020B0604020202020204" pitchFamily="34" charset="0"/>
              </a:rPr>
              <a:t>Require the use of masks</a:t>
            </a:r>
          </a:p>
          <a:p>
            <a:pPr marL="457200" indent="-342900">
              <a:buClr>
                <a:srgbClr val="49C5B1"/>
              </a:buClr>
              <a:buFont typeface="Wingdings" panose="05000000000000000000" pitchFamily="2" charset="2"/>
              <a:buChar char="ü"/>
            </a:pPr>
            <a:r>
              <a:rPr lang="en-US" dirty="0">
                <a:latin typeface="Arial" panose="020B0604020202020204" pitchFamily="34" charset="0"/>
                <a:cs typeface="Arial" panose="020B0604020202020204" pitchFamily="34" charset="0"/>
              </a:rPr>
              <a:t>Ensure physical distancing (signage, directional aisles, plexiglass shields, etc.)</a:t>
            </a:r>
          </a:p>
          <a:p>
            <a:pPr marL="457200" indent="-342900">
              <a:buClr>
                <a:srgbClr val="49C5B1"/>
              </a:buClr>
              <a:buFont typeface="Wingdings" panose="05000000000000000000" pitchFamily="2" charset="2"/>
              <a:buChar char="ü"/>
            </a:pPr>
            <a:r>
              <a:rPr lang="en-US" u="sng" dirty="0">
                <a:latin typeface="Arial" panose="020B0604020202020204" pitchFamily="34" charset="0"/>
                <a:cs typeface="Arial" panose="020B0604020202020204" pitchFamily="34" charset="0"/>
              </a:rPr>
              <a:t>Control access to products</a:t>
            </a:r>
          </a:p>
          <a:p>
            <a:pPr marL="457200" indent="-342900">
              <a:buClr>
                <a:srgbClr val="49C5B1"/>
              </a:buClr>
              <a:buFont typeface="Wingdings" panose="05000000000000000000" pitchFamily="2" charset="2"/>
              <a:buChar char="ü"/>
            </a:pPr>
            <a:r>
              <a:rPr lang="en-US" u="sng" dirty="0">
                <a:latin typeface="Arial" panose="020B0604020202020204" pitchFamily="34" charset="0"/>
                <a:cs typeface="Arial" panose="020B0604020202020204" pitchFamily="34" charset="0"/>
              </a:rPr>
              <a:t>Do not allow testers for self-use</a:t>
            </a:r>
          </a:p>
          <a:p>
            <a:pPr marL="457200" indent="-342900">
              <a:buClr>
                <a:srgbClr val="49C5B1"/>
              </a:buClr>
              <a:buFont typeface="Wingdings" panose="05000000000000000000" pitchFamily="2" charset="2"/>
              <a:buChar char="ü"/>
            </a:pPr>
            <a:r>
              <a:rPr lang="en-US" dirty="0">
                <a:latin typeface="Arial" panose="020B0604020202020204" pitchFamily="34" charset="0"/>
                <a:cs typeface="Arial" panose="020B0604020202020204" pitchFamily="34" charset="0"/>
              </a:rPr>
              <a:t>Ensure frequent, scheduled cleaning and sanitization of the store (including washrooms)</a:t>
            </a:r>
          </a:p>
          <a:p>
            <a:endParaRPr lang="en-US" dirty="0">
              <a:latin typeface="Arial" panose="020B0604020202020204" pitchFamily="34" charset="0"/>
              <a:cs typeface="Arial" panose="020B0604020202020204" pitchFamily="34" charset="0"/>
            </a:endParaRPr>
          </a:p>
          <a:p>
            <a:pPr>
              <a:buFontTx/>
              <a:buChar char="-"/>
            </a:pPr>
            <a:endParaRPr lang="en-US"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367F7A5-2FA7-43D3-8A3D-08DAA89AC329}"/>
              </a:ext>
            </a:extLst>
          </p:cNvPr>
          <p:cNvSpPr txBox="1">
            <a:spLocks/>
          </p:cNvSpPr>
          <p:nvPr/>
        </p:nvSpPr>
        <p:spPr>
          <a:xfrm>
            <a:off x="1335223" y="898906"/>
            <a:ext cx="8229600" cy="1039427"/>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kern="1200" cap="all" baseline="0">
                <a:solidFill>
                  <a:srgbClr val="002855"/>
                </a:solidFill>
                <a:latin typeface="+mj-lt"/>
                <a:ea typeface="+mj-ea"/>
                <a:cs typeface="+mj-cs"/>
              </a:defRPr>
            </a:lvl1pPr>
          </a:lstStyle>
          <a:p>
            <a:r>
              <a:rPr lang="en-US" sz="3200" b="1" dirty="0">
                <a:latin typeface="Arial" panose="020B0604020202020204" pitchFamily="34" charset="0"/>
                <a:cs typeface="Arial" panose="020B0604020202020204" pitchFamily="34" charset="0"/>
              </a:rPr>
              <a:t>1. The retail space, </a:t>
            </a:r>
            <a:r>
              <a:rPr lang="en-US" sz="2800" cap="none" dirty="0">
                <a:latin typeface="Arial" panose="020B0604020202020204" pitchFamily="34" charset="0"/>
                <a:cs typeface="Arial" panose="020B0604020202020204" pitchFamily="34" charset="0"/>
              </a:rPr>
              <a:t>continued</a:t>
            </a:r>
            <a:br>
              <a:rPr lang="en-US" sz="3200" b="1" dirty="0">
                <a:latin typeface="Arial" panose="020B0604020202020204" pitchFamily="34" charset="0"/>
                <a:cs typeface="Arial" panose="020B0604020202020204" pitchFamily="34" charset="0"/>
              </a:rPr>
            </a:br>
            <a:endParaRPr lang="en-US" sz="3200" b="1" cap="none" dirty="0">
              <a:solidFill>
                <a:srgbClr val="49C5B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9636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7DFA-05CB-4FEA-BC70-E4405482D8C0}"/>
              </a:ext>
            </a:extLst>
          </p:cNvPr>
          <p:cNvSpPr>
            <a:spLocks noGrp="1"/>
          </p:cNvSpPr>
          <p:nvPr>
            <p:ph type="title"/>
          </p:nvPr>
        </p:nvSpPr>
        <p:spPr>
          <a:xfrm>
            <a:off x="1335223" y="898906"/>
            <a:ext cx="8229600" cy="1039427"/>
          </a:xfrm>
        </p:spPr>
        <p:txBody>
          <a:bodyPr>
            <a:noAutofit/>
          </a:bodyPr>
          <a:lstStyle/>
          <a:p>
            <a:r>
              <a:rPr lang="en-US" sz="3200" b="1" dirty="0">
                <a:latin typeface="Arial" panose="020B0604020202020204" pitchFamily="34" charset="0"/>
                <a:cs typeface="Arial" panose="020B0604020202020204" pitchFamily="34" charset="0"/>
              </a:rPr>
              <a:t>1. The retail space, </a:t>
            </a:r>
            <a:r>
              <a:rPr lang="en-US" sz="2800" cap="none" dirty="0">
                <a:latin typeface="Arial" panose="020B0604020202020204" pitchFamily="34" charset="0"/>
                <a:cs typeface="Arial" panose="020B0604020202020204" pitchFamily="34" charset="0"/>
              </a:rPr>
              <a:t>continued</a:t>
            </a:r>
            <a:br>
              <a:rPr lang="en-US" sz="3200" b="1" dirty="0">
                <a:latin typeface="Arial" panose="020B0604020202020204" pitchFamily="34" charset="0"/>
                <a:cs typeface="Arial" panose="020B0604020202020204" pitchFamily="34" charset="0"/>
              </a:rPr>
            </a:br>
            <a:endParaRPr lang="en-US" sz="3200" b="1" cap="none" dirty="0">
              <a:solidFill>
                <a:srgbClr val="49C5B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13</a:t>
            </a:fld>
            <a:endParaRPr lang="en-US" dirty="0"/>
          </a:p>
        </p:txBody>
      </p:sp>
      <p:sp>
        <p:nvSpPr>
          <p:cNvPr id="8" name="Content Placeholder 7">
            <a:extLst>
              <a:ext uri="{FF2B5EF4-FFF2-40B4-BE49-F238E27FC236}">
                <a16:creationId xmlns:a16="http://schemas.microsoft.com/office/drawing/2014/main" id="{1949E556-1308-4CCE-977A-F7C6E752ED63}"/>
              </a:ext>
            </a:extLst>
          </p:cNvPr>
          <p:cNvSpPr>
            <a:spLocks noGrp="1"/>
          </p:cNvSpPr>
          <p:nvPr>
            <p:ph idx="1"/>
          </p:nvPr>
        </p:nvSpPr>
        <p:spPr>
          <a:xfrm>
            <a:off x="807250" y="1605292"/>
            <a:ext cx="7885898" cy="4657482"/>
          </a:xfrm>
        </p:spPr>
        <p:txBody>
          <a:bodyPr>
            <a:noAutofit/>
          </a:bodyPr>
          <a:lstStyle/>
          <a:p>
            <a:r>
              <a:rPr lang="en-US" sz="3200" b="1" dirty="0">
                <a:solidFill>
                  <a:srgbClr val="49C5B1"/>
                </a:solidFill>
                <a:latin typeface="Arial" panose="020B0604020202020204" pitchFamily="34" charset="0"/>
                <a:cs typeface="Arial" panose="020B0604020202020204" pitchFamily="34" charset="0"/>
              </a:rPr>
              <a:t>Resources:</a:t>
            </a:r>
          </a:p>
          <a:p>
            <a:pPr>
              <a:spcAft>
                <a:spcPts val="600"/>
              </a:spcAft>
            </a:pPr>
            <a:br>
              <a:rPr lang="en-US" sz="1200"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Tip Sheets:</a:t>
            </a:r>
            <a:br>
              <a:rPr lang="en-US" sz="2800" b="1" dirty="0">
                <a:latin typeface="Arial" panose="020B0604020202020204" pitchFamily="34" charset="0"/>
                <a:cs typeface="Arial" panose="020B0604020202020204" pitchFamily="34" charset="0"/>
              </a:rPr>
            </a:br>
            <a:r>
              <a:rPr lang="en-US" sz="1800" dirty="0">
                <a:solidFill>
                  <a:srgbClr val="49C5B1"/>
                </a:solidFill>
                <a:latin typeface="Arial" panose="020B0604020202020204" pitchFamily="34" charset="0"/>
                <a:cs typeface="Arial" panose="020B0604020202020204" pitchFamily="34" charset="0"/>
              </a:rPr>
              <a:t>(click to download)</a:t>
            </a:r>
          </a:p>
          <a:p>
            <a:pPr marL="457200" indent="-342900">
              <a:buClr>
                <a:srgbClr val="49C5B1"/>
              </a:buClr>
              <a:buFont typeface="Arial" panose="020B0604020202020204" pitchFamily="34" charset="0"/>
              <a:buChar char="•"/>
            </a:pPr>
            <a:r>
              <a:rPr lang="en-US" sz="28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Retail</a:t>
            </a:r>
            <a:endParaRPr lang="en-US" sz="2800" dirty="0">
              <a:latin typeface="Arial" panose="020B0604020202020204" pitchFamily="34" charset="0"/>
              <a:cs typeface="Arial" panose="020B0604020202020204" pitchFamily="34" charset="0"/>
            </a:endParaRPr>
          </a:p>
          <a:p>
            <a:pPr marL="457200" indent="-342900">
              <a:buClr>
                <a:srgbClr val="49C5B1"/>
              </a:buClr>
              <a:buFont typeface="Arial" panose="020B0604020202020204" pitchFamily="34" charset="0"/>
              <a:buChar char="•"/>
            </a:pPr>
            <a:r>
              <a:rPr lang="en-US" sz="28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General Re-opening</a:t>
            </a:r>
            <a:endParaRPr lang="en-US" sz="2800" dirty="0">
              <a:latin typeface="Arial" panose="020B0604020202020204" pitchFamily="34" charset="0"/>
              <a:cs typeface="Arial" panose="020B0604020202020204" pitchFamily="34" charset="0"/>
            </a:endParaRPr>
          </a:p>
          <a:p>
            <a:pPr marL="4572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a:spcAft>
                <a:spcPts val="600"/>
              </a:spcAft>
            </a:pPr>
            <a:r>
              <a:rPr lang="en-US" sz="2800" b="1" dirty="0">
                <a:latin typeface="Arial" panose="020B0604020202020204" pitchFamily="34" charset="0"/>
                <a:cs typeface="Arial" panose="020B0604020202020204" pitchFamily="34" charset="0"/>
              </a:rPr>
              <a:t>Detailed Retail Guidance:</a:t>
            </a:r>
            <a:br>
              <a:rPr lang="en-US" sz="2800" b="1" u="sng"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Retail Council of Canada’s </a:t>
            </a:r>
            <a:r>
              <a:rPr lang="en-US" sz="2800" i="1" dirty="0">
                <a:latin typeface="Arial" panose="020B0604020202020204" pitchFamily="34" charset="0"/>
                <a:cs typeface="Arial" panose="020B0604020202020204" pitchFamily="34" charset="0"/>
              </a:rPr>
              <a:t>Road to Retail Recovery Playbook  </a:t>
            </a:r>
            <a:r>
              <a:rPr lang="en-US" sz="1800" dirty="0">
                <a:solidFill>
                  <a:srgbClr val="49C5B1"/>
                </a:solidFill>
                <a:latin typeface="Arial" panose="020B0604020202020204" pitchFamily="34" charset="0"/>
                <a:cs typeface="Arial" panose="020B0604020202020204" pitchFamily="34" charset="0"/>
              </a:rPr>
              <a:t>(available </a:t>
            </a:r>
            <a:r>
              <a:rPr lang="en-US" sz="1800" u="sng" dirty="0">
                <a:solidFill>
                  <a:srgbClr val="49C5B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HERE</a:t>
            </a:r>
            <a:r>
              <a:rPr lang="en-US" sz="1800" dirty="0">
                <a:solidFill>
                  <a:srgbClr val="49C5B1"/>
                </a:solidFill>
                <a:latin typeface="Arial" panose="020B0604020202020204" pitchFamily="34" charset="0"/>
                <a:cs typeface="Arial" panose="020B0604020202020204" pitchFamily="34" charset="0"/>
              </a:rPr>
              <a:t>)</a:t>
            </a:r>
          </a:p>
          <a:p>
            <a:pPr>
              <a:spcAft>
                <a:spcPts val="600"/>
              </a:spcAft>
            </a:pPr>
            <a:endParaRPr lang="en-US" sz="2800" i="1" dirty="0">
              <a:latin typeface="Arial" panose="020B0604020202020204" pitchFamily="34" charset="0"/>
              <a:cs typeface="Arial" panose="020B0604020202020204" pitchFamily="34" charset="0"/>
            </a:endParaRPr>
          </a:p>
          <a:p>
            <a:pPr marL="4572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4572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graphicFrame>
        <p:nvGraphicFramePr>
          <p:cNvPr id="3" name="Object 2">
            <a:extLst>
              <a:ext uri="{FF2B5EF4-FFF2-40B4-BE49-F238E27FC236}">
                <a16:creationId xmlns:a16="http://schemas.microsoft.com/office/drawing/2014/main" id="{D5E3E424-F993-48E4-8252-1C762E520AED}"/>
              </a:ext>
            </a:extLst>
          </p:cNvPr>
          <p:cNvGraphicFramePr>
            <a:graphicFrameLocks noChangeAspect="1"/>
          </p:cNvGraphicFramePr>
          <p:nvPr>
            <p:extLst>
              <p:ext uri="{D42A27DB-BD31-4B8C-83A1-F6EECF244321}">
                <p14:modId xmlns:p14="http://schemas.microsoft.com/office/powerpoint/2010/main" val="2748137322"/>
              </p:ext>
            </p:extLst>
          </p:nvPr>
        </p:nvGraphicFramePr>
        <p:xfrm>
          <a:off x="5935189" y="1741485"/>
          <a:ext cx="2588094" cy="3349298"/>
        </p:xfrm>
        <a:graphic>
          <a:graphicData uri="http://schemas.openxmlformats.org/presentationml/2006/ole">
            <mc:AlternateContent xmlns:mc="http://schemas.openxmlformats.org/markup-compatibility/2006">
              <mc:Choice xmlns:v="urn:schemas-microsoft-com:vml" Requires="v">
                <p:oleObj spid="_x0000_s1132" name="Acrobat Document" r:id="rId7" imgW="3886052" imgH="5029069" progId="AcroExch.Document.11">
                  <p:embed/>
                </p:oleObj>
              </mc:Choice>
              <mc:Fallback>
                <p:oleObj name="Acrobat Document" r:id="rId7" imgW="3886052" imgH="5029069" progId="AcroExch.Document.11">
                  <p:embed/>
                  <p:pic>
                    <p:nvPicPr>
                      <p:cNvPr id="0" name=""/>
                      <p:cNvPicPr/>
                      <p:nvPr/>
                    </p:nvPicPr>
                    <p:blipFill>
                      <a:blip r:embed="rId8"/>
                      <a:stretch>
                        <a:fillRect/>
                      </a:stretch>
                    </p:blipFill>
                    <p:spPr>
                      <a:xfrm>
                        <a:off x="5935189" y="1741485"/>
                        <a:ext cx="2588094" cy="3349298"/>
                      </a:xfrm>
                      <a:prstGeom prst="rect">
                        <a:avLst/>
                      </a:prstGeom>
                    </p:spPr>
                  </p:pic>
                </p:oleObj>
              </mc:Fallback>
            </mc:AlternateContent>
          </a:graphicData>
        </a:graphic>
      </p:graphicFrame>
    </p:spTree>
    <p:extLst>
      <p:ext uri="{BB962C8B-B14F-4D97-AF65-F5344CB8AC3E}">
        <p14:creationId xmlns:p14="http://schemas.microsoft.com/office/powerpoint/2010/main" val="2676698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7DFA-05CB-4FEA-BC70-E4405482D8C0}"/>
              </a:ext>
            </a:extLst>
          </p:cNvPr>
          <p:cNvSpPr>
            <a:spLocks noGrp="1"/>
          </p:cNvSpPr>
          <p:nvPr>
            <p:ph type="title"/>
          </p:nvPr>
        </p:nvSpPr>
        <p:spPr>
          <a:xfrm>
            <a:off x="1335223" y="898906"/>
            <a:ext cx="8229600" cy="1039427"/>
          </a:xfrm>
        </p:spPr>
        <p:txBody>
          <a:bodyPr>
            <a:noAutofit/>
          </a:bodyPr>
          <a:lstStyle/>
          <a:p>
            <a:r>
              <a:rPr lang="en-US" sz="3200" b="1" dirty="0">
                <a:latin typeface="Arial" panose="020B0604020202020204" pitchFamily="34" charset="0"/>
                <a:cs typeface="Arial" panose="020B0604020202020204" pitchFamily="34" charset="0"/>
              </a:rPr>
              <a:t>1. The retail space, </a:t>
            </a:r>
            <a:r>
              <a:rPr lang="en-US" sz="2800" cap="none" dirty="0">
                <a:latin typeface="Arial" panose="020B0604020202020204" pitchFamily="34" charset="0"/>
                <a:cs typeface="Arial" panose="020B0604020202020204" pitchFamily="34" charset="0"/>
              </a:rPr>
              <a:t>continued</a:t>
            </a:r>
            <a:br>
              <a:rPr lang="en-US" sz="3200" b="1" dirty="0">
                <a:latin typeface="Arial" panose="020B0604020202020204" pitchFamily="34" charset="0"/>
                <a:cs typeface="Arial" panose="020B0604020202020204" pitchFamily="34" charset="0"/>
              </a:rPr>
            </a:br>
            <a:endParaRPr lang="en-US" sz="3200" b="1" cap="none" dirty="0">
              <a:solidFill>
                <a:srgbClr val="49C5B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14</a:t>
            </a:fld>
            <a:endParaRPr lang="en-US" dirty="0"/>
          </a:p>
        </p:txBody>
      </p:sp>
      <p:sp>
        <p:nvSpPr>
          <p:cNvPr id="8" name="Content Placeholder 7">
            <a:extLst>
              <a:ext uri="{FF2B5EF4-FFF2-40B4-BE49-F238E27FC236}">
                <a16:creationId xmlns:a16="http://schemas.microsoft.com/office/drawing/2014/main" id="{1949E556-1308-4CCE-977A-F7C6E752ED63}"/>
              </a:ext>
            </a:extLst>
          </p:cNvPr>
          <p:cNvSpPr>
            <a:spLocks noGrp="1"/>
          </p:cNvSpPr>
          <p:nvPr>
            <p:ph idx="1"/>
          </p:nvPr>
        </p:nvSpPr>
        <p:spPr>
          <a:xfrm>
            <a:off x="807250" y="1671967"/>
            <a:ext cx="7885898" cy="4373563"/>
          </a:xfrm>
        </p:spPr>
        <p:txBody>
          <a:bodyPr>
            <a:noAutofit/>
          </a:bodyPr>
          <a:lstStyle/>
          <a:p>
            <a:r>
              <a:rPr lang="en-US" sz="3200" b="1" dirty="0">
                <a:solidFill>
                  <a:srgbClr val="49C5B1"/>
                </a:solidFill>
                <a:latin typeface="Arial" panose="020B0604020202020204" pitchFamily="34" charset="0"/>
                <a:cs typeface="Arial" panose="020B0604020202020204" pitchFamily="34" charset="0"/>
              </a:rPr>
              <a:t>Resources:</a:t>
            </a:r>
          </a:p>
          <a:p>
            <a:pPr>
              <a:spcAft>
                <a:spcPts val="600"/>
              </a:spcAft>
            </a:pPr>
            <a:br>
              <a:rPr lang="en-US" sz="1200"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Signage:</a:t>
            </a:r>
            <a:r>
              <a:rPr lang="en-US" sz="2800" dirty="0">
                <a:latin typeface="Arial" panose="020B0604020202020204" pitchFamily="34" charset="0"/>
                <a:cs typeface="Arial" panose="020B0604020202020204" pitchFamily="34" charset="0"/>
              </a:rPr>
              <a:t> </a:t>
            </a:r>
            <a:r>
              <a:rPr lang="en-US" sz="1800" dirty="0">
                <a:solidFill>
                  <a:srgbClr val="49C5B1"/>
                </a:solidFill>
                <a:latin typeface="Arial" panose="020B0604020202020204" pitchFamily="34" charset="0"/>
                <a:cs typeface="Arial" panose="020B0604020202020204" pitchFamily="34" charset="0"/>
              </a:rPr>
              <a:t>(available </a:t>
            </a:r>
            <a:r>
              <a:rPr lang="en-US" sz="1800" u="sng" dirty="0">
                <a:solidFill>
                  <a:srgbClr val="49C5B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US" sz="1800" dirty="0">
                <a:solidFill>
                  <a:srgbClr val="49C5B1"/>
                </a:solidFill>
                <a:latin typeface="Arial" panose="020B0604020202020204" pitchFamily="34" charset="0"/>
                <a:cs typeface="Arial" panose="020B0604020202020204" pitchFamily="34" charset="0"/>
              </a:rPr>
              <a:t>)</a:t>
            </a:r>
            <a:endParaRPr lang="en-US" dirty="0">
              <a:solidFill>
                <a:srgbClr val="49C5B1"/>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4572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45DA35A-616E-4754-B6D7-72B457CDB0EE}"/>
              </a:ext>
            </a:extLst>
          </p:cNvPr>
          <p:cNvPicPr>
            <a:picLocks noChangeAspect="1"/>
          </p:cNvPicPr>
          <p:nvPr/>
        </p:nvPicPr>
        <p:blipFill>
          <a:blip r:embed="rId4"/>
          <a:stretch>
            <a:fillRect/>
          </a:stretch>
        </p:blipFill>
        <p:spPr>
          <a:xfrm>
            <a:off x="1438275" y="3005276"/>
            <a:ext cx="6181725" cy="3790950"/>
          </a:xfrm>
          <a:prstGeom prst="rect">
            <a:avLst/>
          </a:prstGeom>
        </p:spPr>
      </p:pic>
    </p:spTree>
    <p:extLst>
      <p:ext uri="{BB962C8B-B14F-4D97-AF65-F5344CB8AC3E}">
        <p14:creationId xmlns:p14="http://schemas.microsoft.com/office/powerpoint/2010/main" val="842324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7DFA-05CB-4FEA-BC70-E4405482D8C0}"/>
              </a:ext>
            </a:extLst>
          </p:cNvPr>
          <p:cNvSpPr>
            <a:spLocks noGrp="1"/>
          </p:cNvSpPr>
          <p:nvPr>
            <p:ph type="title"/>
          </p:nvPr>
        </p:nvSpPr>
        <p:spPr>
          <a:xfrm>
            <a:off x="1335223" y="1013206"/>
            <a:ext cx="8229600" cy="1039427"/>
          </a:xfrm>
        </p:spPr>
        <p:txBody>
          <a:bodyPr>
            <a:noAutofit/>
          </a:bodyPr>
          <a:lstStyle/>
          <a:p>
            <a:r>
              <a:rPr lang="en-US" sz="3200" b="1" dirty="0">
                <a:latin typeface="Arial" panose="020B0604020202020204" pitchFamily="34" charset="0"/>
                <a:cs typeface="Arial" panose="020B0604020202020204" pitchFamily="34" charset="0"/>
              </a:rPr>
              <a:t>2. The BEAUTY Advisor</a:t>
            </a:r>
            <a:br>
              <a:rPr lang="en-US" sz="3200" b="1" dirty="0">
                <a:latin typeface="Arial" panose="020B0604020202020204" pitchFamily="34" charset="0"/>
                <a:cs typeface="Arial" panose="020B0604020202020204" pitchFamily="34" charset="0"/>
              </a:rPr>
            </a:br>
            <a:endParaRPr lang="en-US" sz="3200" b="1" cap="none" dirty="0">
              <a:solidFill>
                <a:srgbClr val="49C5B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15</a:t>
            </a:fld>
            <a:endParaRPr lang="en-US" dirty="0"/>
          </a:p>
        </p:txBody>
      </p:sp>
      <p:sp>
        <p:nvSpPr>
          <p:cNvPr id="8" name="Content Placeholder 7">
            <a:extLst>
              <a:ext uri="{FF2B5EF4-FFF2-40B4-BE49-F238E27FC236}">
                <a16:creationId xmlns:a16="http://schemas.microsoft.com/office/drawing/2014/main" id="{1949E556-1308-4CCE-977A-F7C6E752ED63}"/>
              </a:ext>
            </a:extLst>
          </p:cNvPr>
          <p:cNvSpPr>
            <a:spLocks noGrp="1"/>
          </p:cNvSpPr>
          <p:nvPr>
            <p:ph idx="1"/>
          </p:nvPr>
        </p:nvSpPr>
        <p:spPr>
          <a:xfrm>
            <a:off x="697769" y="1680830"/>
            <a:ext cx="7846156" cy="5062870"/>
          </a:xfrm>
        </p:spPr>
        <p:txBody>
          <a:bodyPr>
            <a:noAutofit/>
          </a:bodyPr>
          <a:lstStyle/>
          <a:p>
            <a:r>
              <a:rPr lang="en-US" sz="2800" b="1" dirty="0">
                <a:solidFill>
                  <a:srgbClr val="49C5B1"/>
                </a:solidFill>
                <a:latin typeface="Arial" panose="020B0604020202020204" pitchFamily="34" charset="0"/>
                <a:cs typeface="Arial" panose="020B0604020202020204" pitchFamily="34" charset="0"/>
              </a:rPr>
              <a:t>Recommendations to Protect the BA:</a:t>
            </a:r>
          </a:p>
          <a:p>
            <a:pPr marL="457200" indent="-342900">
              <a:buClr>
                <a:srgbClr val="49C5B1"/>
              </a:buClr>
              <a:buFont typeface="Wingdings" panose="05000000000000000000" pitchFamily="2" charset="2"/>
              <a:buChar char="ü"/>
            </a:pPr>
            <a:r>
              <a:rPr lang="en-US" dirty="0">
                <a:latin typeface="Arial" panose="020B0604020202020204" pitchFamily="34" charset="0"/>
                <a:cs typeface="Arial" panose="020B0604020202020204" pitchFamily="34" charset="0"/>
              </a:rPr>
              <a:t>Ensure BA is willing and able to return to work</a:t>
            </a:r>
          </a:p>
          <a:p>
            <a:pPr marL="457200" indent="-342900">
              <a:buClr>
                <a:srgbClr val="49C5B1"/>
              </a:buClr>
              <a:buFont typeface="Wingdings" panose="05000000000000000000" pitchFamily="2" charset="2"/>
              <a:buChar char="ü"/>
            </a:pPr>
            <a:r>
              <a:rPr lang="en-US" dirty="0">
                <a:latin typeface="Arial" panose="020B0604020202020204" pitchFamily="34" charset="0"/>
                <a:cs typeface="Arial" panose="020B0604020202020204" pitchFamily="34" charset="0"/>
              </a:rPr>
              <a:t>Conduct and document wellness check prior to shift</a:t>
            </a:r>
          </a:p>
          <a:p>
            <a:pPr marL="457200" indent="-342900">
              <a:buClr>
                <a:srgbClr val="49C5B1"/>
              </a:buClr>
              <a:buFont typeface="Wingdings" panose="05000000000000000000" pitchFamily="2" charset="2"/>
              <a:buChar char="ü"/>
            </a:pPr>
            <a:r>
              <a:rPr lang="en-US" dirty="0">
                <a:latin typeface="Arial" panose="020B0604020202020204" pitchFamily="34" charset="0"/>
                <a:cs typeface="Arial" panose="020B0604020202020204" pitchFamily="34" charset="0"/>
              </a:rPr>
              <a:t>Ensure physical distancing, proper signage, and availability of hand sanitizers/hand-washing stations  throughout store and at Beauty counter</a:t>
            </a:r>
          </a:p>
          <a:p>
            <a:pPr marL="457200" indent="-342900">
              <a:buClr>
                <a:srgbClr val="49C5B1"/>
              </a:buClr>
              <a:buFont typeface="Wingdings" panose="05000000000000000000" pitchFamily="2" charset="2"/>
              <a:buChar char="ü"/>
            </a:pPr>
            <a:r>
              <a:rPr lang="en-US" dirty="0">
                <a:latin typeface="Arial" panose="020B0604020202020204" pitchFamily="34" charset="0"/>
                <a:cs typeface="Arial" panose="020B0604020202020204" pitchFamily="34" charset="0"/>
              </a:rPr>
              <a:t>Install plexiglass shields at Beauty counter</a:t>
            </a:r>
          </a:p>
          <a:p>
            <a:pPr marL="457200" indent="-342900">
              <a:buClr>
                <a:srgbClr val="49C5B1"/>
              </a:buClr>
              <a:buFont typeface="Wingdings" panose="05000000000000000000" pitchFamily="2" charset="2"/>
              <a:buChar char="ü"/>
            </a:pPr>
            <a:r>
              <a:rPr lang="en-US" dirty="0">
                <a:latin typeface="Arial" panose="020B0604020202020204" pitchFamily="34" charset="0"/>
                <a:cs typeface="Arial" panose="020B0604020202020204" pitchFamily="34" charset="0"/>
              </a:rPr>
              <a:t>Establish and post protocols for Beauty counter/workspace set-up and customer interactions</a:t>
            </a:r>
          </a:p>
          <a:p>
            <a:pPr marL="457200" indent="-342900">
              <a:buClr>
                <a:srgbClr val="49C5B1"/>
              </a:buClr>
              <a:buFont typeface="Wingdings" panose="05000000000000000000" pitchFamily="2" charset="2"/>
              <a:buChar char="ü"/>
            </a:pPr>
            <a:r>
              <a:rPr lang="en-US" dirty="0">
                <a:latin typeface="Arial" panose="020B0604020202020204" pitchFamily="34" charset="0"/>
                <a:cs typeface="Arial" panose="020B0604020202020204" pitchFamily="34" charset="0"/>
              </a:rPr>
              <a:t>Provide personal protective equipment (PPE) especially masks and/or face-shields</a:t>
            </a:r>
          </a:p>
          <a:p>
            <a:pPr marL="457200" indent="-342900">
              <a:buClr>
                <a:srgbClr val="49C5B1"/>
              </a:buClr>
              <a:buFont typeface="Wingdings" panose="05000000000000000000" pitchFamily="2" charset="2"/>
              <a:buChar char="ü"/>
            </a:pPr>
            <a:r>
              <a:rPr lang="en-US" dirty="0">
                <a:latin typeface="Arial" panose="020B0604020202020204" pitchFamily="34" charset="0"/>
                <a:cs typeface="Arial" panose="020B0604020202020204" pitchFamily="34" charset="0"/>
              </a:rPr>
              <a:t>Re-assure BA with frequent, clear communications</a:t>
            </a:r>
          </a:p>
        </p:txBody>
      </p:sp>
    </p:spTree>
    <p:extLst>
      <p:ext uri="{BB962C8B-B14F-4D97-AF65-F5344CB8AC3E}">
        <p14:creationId xmlns:p14="http://schemas.microsoft.com/office/powerpoint/2010/main" val="4125922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DE4BD39-962D-4D04-B3E9-6CCAD05271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8487" y="3442487"/>
            <a:ext cx="3415513" cy="3415513"/>
          </a:xfrm>
          <a:prstGeom prst="rect">
            <a:avLst/>
          </a:prstGeom>
        </p:spPr>
      </p:pic>
      <p:sp>
        <p:nvSpPr>
          <p:cNvPr id="2" name="Title 1">
            <a:extLst>
              <a:ext uri="{FF2B5EF4-FFF2-40B4-BE49-F238E27FC236}">
                <a16:creationId xmlns:a16="http://schemas.microsoft.com/office/drawing/2014/main" id="{C8437DFA-05CB-4FEA-BC70-E4405482D8C0}"/>
              </a:ext>
            </a:extLst>
          </p:cNvPr>
          <p:cNvSpPr>
            <a:spLocks noGrp="1"/>
          </p:cNvSpPr>
          <p:nvPr>
            <p:ph type="title"/>
          </p:nvPr>
        </p:nvSpPr>
        <p:spPr>
          <a:xfrm>
            <a:off x="1335223" y="898906"/>
            <a:ext cx="8229600" cy="1039427"/>
          </a:xfrm>
        </p:spPr>
        <p:txBody>
          <a:bodyPr>
            <a:noAutofit/>
          </a:bodyPr>
          <a:lstStyle/>
          <a:p>
            <a:r>
              <a:rPr lang="en-US" sz="3200" b="1" dirty="0">
                <a:latin typeface="Arial" panose="020B0604020202020204" pitchFamily="34" charset="0"/>
                <a:cs typeface="Arial" panose="020B0604020202020204" pitchFamily="34" charset="0"/>
              </a:rPr>
              <a:t>2. The Beauty advisor, </a:t>
            </a:r>
            <a:r>
              <a:rPr lang="en-US" sz="2800" cap="none" dirty="0">
                <a:latin typeface="Arial" panose="020B0604020202020204" pitchFamily="34" charset="0"/>
                <a:cs typeface="Arial" panose="020B0604020202020204" pitchFamily="34" charset="0"/>
              </a:rPr>
              <a:t>continued</a:t>
            </a:r>
            <a:br>
              <a:rPr lang="en-US" sz="3200" b="1" dirty="0">
                <a:latin typeface="Arial" panose="020B0604020202020204" pitchFamily="34" charset="0"/>
                <a:cs typeface="Arial" panose="020B0604020202020204" pitchFamily="34" charset="0"/>
              </a:rPr>
            </a:br>
            <a:endParaRPr lang="en-US" sz="3200" b="1" cap="none" dirty="0">
              <a:solidFill>
                <a:srgbClr val="49C5B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16</a:t>
            </a:fld>
            <a:endParaRPr lang="en-US" dirty="0"/>
          </a:p>
        </p:txBody>
      </p:sp>
      <p:sp>
        <p:nvSpPr>
          <p:cNvPr id="8" name="Content Placeholder 7">
            <a:extLst>
              <a:ext uri="{FF2B5EF4-FFF2-40B4-BE49-F238E27FC236}">
                <a16:creationId xmlns:a16="http://schemas.microsoft.com/office/drawing/2014/main" id="{1949E556-1308-4CCE-977A-F7C6E752ED63}"/>
              </a:ext>
            </a:extLst>
          </p:cNvPr>
          <p:cNvSpPr>
            <a:spLocks noGrp="1"/>
          </p:cNvSpPr>
          <p:nvPr>
            <p:ph idx="1"/>
          </p:nvPr>
        </p:nvSpPr>
        <p:spPr>
          <a:xfrm>
            <a:off x="807250" y="1671967"/>
            <a:ext cx="7885898" cy="2780237"/>
          </a:xfrm>
        </p:spPr>
        <p:txBody>
          <a:bodyPr>
            <a:noAutofit/>
          </a:bodyPr>
          <a:lstStyle/>
          <a:p>
            <a:r>
              <a:rPr lang="en-US" sz="3200" b="1" dirty="0">
                <a:solidFill>
                  <a:srgbClr val="49C5B1"/>
                </a:solidFill>
                <a:latin typeface="Arial" panose="020B0604020202020204" pitchFamily="34" charset="0"/>
                <a:cs typeface="Arial" panose="020B0604020202020204" pitchFamily="34" charset="0"/>
              </a:rPr>
              <a:t>Resources:</a:t>
            </a:r>
          </a:p>
          <a:p>
            <a:pPr>
              <a:spcAft>
                <a:spcPts val="600"/>
              </a:spcAft>
            </a:pPr>
            <a:br>
              <a:rPr lang="en-US" sz="1200"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Tip Sheets:</a:t>
            </a:r>
            <a:br>
              <a:rPr lang="en-US" sz="2800" b="1" dirty="0">
                <a:latin typeface="Arial" panose="020B0604020202020204" pitchFamily="34" charset="0"/>
                <a:cs typeface="Arial" panose="020B0604020202020204" pitchFamily="34" charset="0"/>
              </a:rPr>
            </a:br>
            <a:r>
              <a:rPr lang="en-US" sz="1800" dirty="0">
                <a:solidFill>
                  <a:srgbClr val="49C5B1"/>
                </a:solidFill>
                <a:latin typeface="Arial" panose="020B0604020202020204" pitchFamily="34" charset="0"/>
                <a:cs typeface="Arial" panose="020B0604020202020204" pitchFamily="34" charset="0"/>
              </a:rPr>
              <a:t>(click to download)</a:t>
            </a:r>
          </a:p>
          <a:p>
            <a:pPr marL="457200" indent="-342900">
              <a:buClr>
                <a:srgbClr val="49C5B1"/>
              </a:buClr>
              <a:buFont typeface="Arial" panose="020B0604020202020204" pitchFamily="34" charset="0"/>
              <a:buChar char="•"/>
            </a:pPr>
            <a:r>
              <a:rPr lang="en-US" sz="28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COVID-19 Screening Tool</a:t>
            </a:r>
            <a:endParaRPr lang="en-US" sz="2800" dirty="0">
              <a:latin typeface="Arial" panose="020B0604020202020204" pitchFamily="34" charset="0"/>
              <a:cs typeface="Arial" panose="020B0604020202020204" pitchFamily="34" charset="0"/>
            </a:endParaRPr>
          </a:p>
          <a:p>
            <a:pPr marL="457200" indent="-342900">
              <a:buClr>
                <a:srgbClr val="49C5B1"/>
              </a:buClr>
              <a:buFont typeface="Arial" panose="020B0604020202020204" pitchFamily="34" charset="0"/>
              <a:buChar char="•"/>
            </a:pPr>
            <a:r>
              <a:rPr lang="en-US" sz="28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Preventing Stigma</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4572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4100" name="Picture 4" descr="COVID-19 Screening Tool">
            <a:extLst>
              <a:ext uri="{FF2B5EF4-FFF2-40B4-BE49-F238E27FC236}">
                <a16:creationId xmlns:a16="http://schemas.microsoft.com/office/drawing/2014/main" id="{1AA4B4F3-B152-48E9-878C-D839EC3419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0497" y="1549932"/>
            <a:ext cx="1826253" cy="222685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7">
            <a:extLst>
              <a:ext uri="{FF2B5EF4-FFF2-40B4-BE49-F238E27FC236}">
                <a16:creationId xmlns:a16="http://schemas.microsoft.com/office/drawing/2014/main" id="{5C44B35D-AD88-425F-8D77-C01D22C61CC4}"/>
              </a:ext>
            </a:extLst>
          </p:cNvPr>
          <p:cNvSpPr txBox="1">
            <a:spLocks/>
          </p:cNvSpPr>
          <p:nvPr/>
        </p:nvSpPr>
        <p:spPr>
          <a:xfrm>
            <a:off x="821204" y="4165183"/>
            <a:ext cx="7885898" cy="2780237"/>
          </a:xfrm>
          <a:prstGeom prst="rect">
            <a:avLst/>
          </a:prstGeom>
        </p:spPr>
        <p:txBody>
          <a:bodyPr vert="horz" lIns="91440" tIns="45720" rIns="91440" bIns="45720" rtlCol="0">
            <a:noAutofit/>
          </a:bodyPr>
          <a:lstStyle>
            <a:lvl1pPr marL="114300" indent="0" algn="l" defTabSz="914400" rtl="0" eaLnBrk="1" latinLnBrk="0" hangingPunct="1">
              <a:spcBef>
                <a:spcPct val="20000"/>
              </a:spcBef>
              <a:buClr>
                <a:srgbClr val="AF16B4"/>
              </a:buClr>
              <a:buFontTx/>
              <a:buNone/>
              <a:defRPr sz="2400" kern="1200">
                <a:solidFill>
                  <a:srgbClr val="002855"/>
                </a:solidFill>
                <a:latin typeface="+mn-lt"/>
                <a:ea typeface="+mn-ea"/>
                <a:cs typeface="+mn-cs"/>
              </a:defRPr>
            </a:lvl1pPr>
            <a:lvl2pPr marL="640080" indent="-228600" algn="l" defTabSz="914400" rtl="0" eaLnBrk="1" latinLnBrk="0" hangingPunct="1">
              <a:spcBef>
                <a:spcPct val="20000"/>
              </a:spcBef>
              <a:buClrTx/>
              <a:buFont typeface="Arial" pitchFamily="34" charset="0"/>
              <a:buChar char="•"/>
              <a:defRPr sz="2000" kern="1200">
                <a:solidFill>
                  <a:srgbClr val="002855"/>
                </a:solidFill>
                <a:latin typeface="+mn-lt"/>
                <a:ea typeface="+mn-ea"/>
                <a:cs typeface="+mn-cs"/>
              </a:defRPr>
            </a:lvl2pPr>
            <a:lvl3pPr marL="914400" indent="-228600" algn="l" defTabSz="914400" rtl="0" eaLnBrk="1" latinLnBrk="0" hangingPunct="1">
              <a:spcBef>
                <a:spcPct val="20000"/>
              </a:spcBef>
              <a:buClr>
                <a:srgbClr val="5E366E"/>
              </a:buClr>
              <a:buFont typeface="Arial" pitchFamily="34" charset="0"/>
              <a:buChar char="•"/>
              <a:defRPr sz="1800" kern="1200">
                <a:solidFill>
                  <a:srgbClr val="5E366E"/>
                </a:solidFill>
                <a:latin typeface="+mn-lt"/>
                <a:ea typeface="+mn-ea"/>
                <a:cs typeface="+mn-cs"/>
              </a:defRPr>
            </a:lvl3pPr>
            <a:lvl4pPr marL="1280160" indent="-228600" algn="l" defTabSz="914400" rtl="0" eaLnBrk="1" latinLnBrk="0" hangingPunct="1">
              <a:spcBef>
                <a:spcPct val="20000"/>
              </a:spcBef>
              <a:buClr>
                <a:srgbClr val="5E366E"/>
              </a:buClr>
              <a:buFont typeface="Arial" pitchFamily="34" charset="0"/>
              <a:buChar char="•"/>
              <a:defRPr sz="1600" kern="1200">
                <a:solidFill>
                  <a:srgbClr val="5E366E"/>
                </a:solidFill>
                <a:latin typeface="+mn-lt"/>
                <a:ea typeface="+mn-ea"/>
                <a:cs typeface="+mn-cs"/>
              </a:defRPr>
            </a:lvl4pPr>
            <a:lvl5pPr marL="1554480" indent="-228600" algn="l" defTabSz="914400" rtl="0" eaLnBrk="1" latinLnBrk="0" hangingPunct="1">
              <a:spcBef>
                <a:spcPct val="20000"/>
              </a:spcBef>
              <a:buClr>
                <a:srgbClr val="5E366E"/>
              </a:buClr>
              <a:buFont typeface="Arial" pitchFamily="34" charset="0"/>
              <a:buChar char="•"/>
              <a:defRPr sz="1600" kern="1200" baseline="0">
                <a:solidFill>
                  <a:srgbClr val="5E366E"/>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a:spcAft>
                <a:spcPts val="600"/>
              </a:spcAft>
            </a:pPr>
            <a:br>
              <a:rPr lang="en-US" sz="1200"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Check-lists for the BA:</a:t>
            </a:r>
            <a:br>
              <a:rPr lang="en-US" sz="2800" dirty="0">
                <a:latin typeface="Arial" panose="020B0604020202020204" pitchFamily="34" charset="0"/>
                <a:cs typeface="Arial" panose="020B0604020202020204" pitchFamily="34" charset="0"/>
              </a:rPr>
            </a:br>
            <a:r>
              <a:rPr lang="en-US" sz="1800" dirty="0">
                <a:solidFill>
                  <a:srgbClr val="49C5B1"/>
                </a:solidFill>
                <a:latin typeface="Arial" panose="020B0604020202020204" pitchFamily="34" charset="0"/>
                <a:cs typeface="Arial" panose="020B0604020202020204" pitchFamily="34" charset="0"/>
              </a:rPr>
              <a:t>(see pages 17 and 18)</a:t>
            </a:r>
          </a:p>
          <a:p>
            <a:pPr marL="457200" indent="-342900">
              <a:buClr>
                <a:srgbClr val="49C5B1"/>
              </a:buClr>
              <a:buFont typeface="Arial" panose="020B0604020202020204" pitchFamily="34" charset="0"/>
              <a:buChar char="•"/>
            </a:pPr>
            <a:r>
              <a:rPr lang="en-US" sz="2800" dirty="0">
                <a:latin typeface="Arial" panose="020B0604020202020204" pitchFamily="34" charset="0"/>
                <a:cs typeface="Arial" panose="020B0604020202020204" pitchFamily="34" charset="0"/>
              </a:rPr>
              <a:t>Arriving at your Workplace</a:t>
            </a:r>
          </a:p>
          <a:p>
            <a:pPr marL="457200" indent="-342900">
              <a:buClr>
                <a:srgbClr val="49C5B1"/>
              </a:buClr>
              <a:buFont typeface="Arial" panose="020B0604020202020204" pitchFamily="34" charset="0"/>
              <a:buChar char="•"/>
            </a:pPr>
            <a:r>
              <a:rPr lang="en-US" sz="2800" dirty="0">
                <a:latin typeface="Arial" panose="020B0604020202020204" pitchFamily="34" charset="0"/>
                <a:cs typeface="Arial" panose="020B0604020202020204" pitchFamily="34" charset="0"/>
              </a:rPr>
              <a:t>Setting up your Workspace</a:t>
            </a:r>
          </a:p>
          <a:p>
            <a:endParaRPr lang="en-US" sz="28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4572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226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F5B8C0DE-D3F0-4BDE-87D0-72EEE11E81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8962" y="3892962"/>
            <a:ext cx="2965037" cy="2965037"/>
          </a:xfrm>
          <a:prstGeom prst="rect">
            <a:avLst/>
          </a:prstGeom>
        </p:spPr>
      </p:pic>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17</a:t>
            </a:fld>
            <a:endParaRPr lang="en-US" dirty="0"/>
          </a:p>
        </p:txBody>
      </p:sp>
      <p:sp>
        <p:nvSpPr>
          <p:cNvPr id="9" name="TextBox 8">
            <a:extLst>
              <a:ext uri="{FF2B5EF4-FFF2-40B4-BE49-F238E27FC236}">
                <a16:creationId xmlns:a16="http://schemas.microsoft.com/office/drawing/2014/main" id="{AAF4809F-93D1-4B0B-97BB-FBD9EB3F4AA5}"/>
              </a:ext>
            </a:extLst>
          </p:cNvPr>
          <p:cNvSpPr txBox="1"/>
          <p:nvPr/>
        </p:nvSpPr>
        <p:spPr>
          <a:xfrm>
            <a:off x="760489" y="871804"/>
            <a:ext cx="7926311" cy="47243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732A81"/>
                </a:solidFill>
                <a:latin typeface="Arial" panose="020B0604020202020204" pitchFamily="34" charset="0"/>
                <a:cs typeface="Arial" panose="020B0604020202020204" pitchFamily="34" charset="0"/>
              </a:rPr>
              <a:t>	   </a:t>
            </a:r>
            <a:r>
              <a:rPr lang="en-US" sz="2400" b="1" u="sng" dirty="0">
                <a:solidFill>
                  <a:srgbClr val="002855"/>
                </a:solidFill>
                <a:latin typeface="Arial" panose="020B0604020202020204" pitchFamily="34" charset="0"/>
                <a:cs typeface="Arial" panose="020B0604020202020204" pitchFamily="34" charset="0"/>
              </a:rPr>
              <a:t>Check-list for the Beauty Advisor</a:t>
            </a:r>
            <a:r>
              <a:rPr lang="en-US" sz="2400" b="1" dirty="0">
                <a:solidFill>
                  <a:srgbClr val="002855"/>
                </a:solidFill>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srgbClr val="002855"/>
                </a:solidFill>
                <a:latin typeface="Arial" panose="020B0604020202020204" pitchFamily="34" charset="0"/>
                <a:cs typeface="Arial" panose="020B0604020202020204" pitchFamily="34" charset="0"/>
              </a:rPr>
              <a:t>	   ARRIVING AT YOUR WORKPLACE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600"/>
              </a:spcAft>
              <a:buClr>
                <a:srgbClr val="49C5B1"/>
              </a:buClr>
              <a:buSzTx/>
              <a:buFont typeface="Wingdings" panose="05000000000000000000" pitchFamily="2" charset="2"/>
              <a:buChar char="ü"/>
              <a:tabLst/>
              <a:defRPr/>
            </a:pPr>
            <a:r>
              <a:rPr kumimoji="0" lang="en-US"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Locate and use the </a:t>
            </a:r>
            <a:r>
              <a:rPr kumimoji="0" lang="en-US" b="0" i="0" u="sng"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designated area for locking up personal belongings</a:t>
            </a:r>
            <a:r>
              <a:rPr kumimoji="0" lang="en-US"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 (purse, cell phone, medications, food NOT to be near workspace)</a:t>
            </a:r>
            <a:endParaRPr kumimoji="0" lang="en-GB"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600"/>
              </a:spcAft>
              <a:buClr>
                <a:srgbClr val="49C5B1"/>
              </a:buClr>
              <a:buSzTx/>
              <a:buFont typeface="Wingdings" panose="05000000000000000000" pitchFamily="2" charset="2"/>
              <a:buChar char="ü"/>
              <a:tabLst/>
              <a:defRPr/>
            </a:pPr>
            <a:r>
              <a:rPr kumimoji="0" lang="en-US"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Wash and sanitize hands</a:t>
            </a:r>
          </a:p>
          <a:p>
            <a:pPr marL="342900" lvl="0" indent="-342900" defTabSz="457200">
              <a:spcAft>
                <a:spcPts val="600"/>
              </a:spcAft>
              <a:buClr>
                <a:srgbClr val="49C5B1"/>
              </a:buClr>
              <a:buFont typeface="Wingdings" panose="05000000000000000000" pitchFamily="2" charset="2"/>
              <a:buChar char="ü"/>
              <a:defRPr/>
            </a:pPr>
            <a:r>
              <a:rPr lang="en-US" dirty="0">
                <a:solidFill>
                  <a:srgbClr val="002855"/>
                </a:solidFill>
                <a:latin typeface="Arial" panose="020B0604020202020204" pitchFamily="34" charset="0"/>
                <a:cs typeface="Arial" panose="020B0604020202020204" pitchFamily="34" charset="0"/>
              </a:rPr>
              <a:t>Apply face mask and gloves </a:t>
            </a:r>
          </a:p>
          <a:p>
            <a:pPr marL="342900" lvl="0" indent="-342900" defTabSz="457200">
              <a:spcAft>
                <a:spcPts val="600"/>
              </a:spcAft>
              <a:buClr>
                <a:srgbClr val="49C5B1"/>
              </a:buClr>
              <a:buFont typeface="Wingdings" panose="05000000000000000000" pitchFamily="2" charset="2"/>
              <a:buChar char="ü"/>
              <a:defRPr/>
            </a:pPr>
            <a:r>
              <a:rPr lang="en-US" dirty="0">
                <a:solidFill>
                  <a:srgbClr val="002855"/>
                </a:solidFill>
                <a:latin typeface="Arial" panose="020B0604020202020204" pitchFamily="34" charset="0"/>
                <a:cs typeface="Arial" panose="020B0604020202020204" pitchFamily="34" charset="0"/>
              </a:rPr>
              <a:t>Clean frequently touched surfaces (purse/cell phone) with disinfectant before putting items away in locker or cupboard (tip: use hands-free mode on cell phone to avoid touching face)</a:t>
            </a:r>
          </a:p>
          <a:p>
            <a:pPr marL="342900" lvl="0" indent="-342900" defTabSz="457200">
              <a:spcAft>
                <a:spcPts val="600"/>
              </a:spcAft>
              <a:buClr>
                <a:srgbClr val="49C5B1"/>
              </a:buClr>
              <a:buFont typeface="Wingdings" panose="05000000000000000000" pitchFamily="2" charset="2"/>
              <a:buChar char="ü"/>
              <a:defRPr/>
            </a:pPr>
            <a:r>
              <a:rPr lang="en-US" dirty="0">
                <a:solidFill>
                  <a:srgbClr val="002855"/>
                </a:solidFill>
                <a:latin typeface="Arial" panose="020B0604020202020204" pitchFamily="34" charset="0"/>
                <a:cs typeface="Arial" panose="020B0604020202020204" pitchFamily="34" charset="0"/>
              </a:rPr>
              <a:t>Handle uniforms as little as possible (tips: wash clothes</a:t>
            </a:r>
            <a:br>
              <a:rPr lang="en-US" dirty="0">
                <a:solidFill>
                  <a:srgbClr val="002855"/>
                </a:solidFill>
                <a:latin typeface="Arial" panose="020B0604020202020204" pitchFamily="34" charset="0"/>
                <a:cs typeface="Arial" panose="020B0604020202020204" pitchFamily="34" charset="0"/>
              </a:rPr>
            </a:br>
            <a:r>
              <a:rPr lang="en-US" dirty="0">
                <a:solidFill>
                  <a:srgbClr val="002855"/>
                </a:solidFill>
                <a:latin typeface="Arial" panose="020B0604020202020204" pitchFamily="34" charset="0"/>
                <a:cs typeface="Arial" panose="020B0604020202020204" pitchFamily="34" charset="0"/>
              </a:rPr>
              <a:t>at </a:t>
            </a:r>
            <a:r>
              <a:rPr lang="en-US" u="sng" dirty="0">
                <a:solidFill>
                  <a:srgbClr val="002855"/>
                </a:solidFill>
                <a:latin typeface="Arial" panose="020B0604020202020204" pitchFamily="34" charset="0"/>
                <a:cs typeface="Arial" panose="020B0604020202020204" pitchFamily="34" charset="0"/>
              </a:rPr>
              <a:t>&gt;</a:t>
            </a:r>
            <a:r>
              <a:rPr lang="en-US" dirty="0">
                <a:solidFill>
                  <a:srgbClr val="002855"/>
                </a:solidFill>
                <a:latin typeface="Arial" panose="020B0604020202020204" pitchFamily="34" charset="0"/>
                <a:cs typeface="Arial" panose="020B0604020202020204" pitchFamily="34" charset="0"/>
              </a:rPr>
              <a:t> 60 deg C for at least 30 minutes; long sleeves</a:t>
            </a:r>
            <a:br>
              <a:rPr lang="en-US" dirty="0">
                <a:solidFill>
                  <a:srgbClr val="002855"/>
                </a:solidFill>
                <a:latin typeface="Arial" panose="020B0604020202020204" pitchFamily="34" charset="0"/>
                <a:cs typeface="Arial" panose="020B0604020202020204" pitchFamily="34" charset="0"/>
              </a:rPr>
            </a:br>
            <a:r>
              <a:rPr lang="en-US" dirty="0">
                <a:solidFill>
                  <a:srgbClr val="002855"/>
                </a:solidFill>
                <a:latin typeface="Arial" panose="020B0604020202020204" pitchFamily="34" charset="0"/>
                <a:cs typeface="Arial" panose="020B0604020202020204" pitchFamily="34" charset="0"/>
              </a:rPr>
              <a:t>recommended; do not reuse uniforms, smocks, aprons)</a:t>
            </a:r>
          </a:p>
          <a:p>
            <a:pPr lvl="0" defTabSz="457200">
              <a:defRPr/>
            </a:pPr>
            <a:r>
              <a:rPr lang="en-US" b="1" dirty="0">
                <a:solidFill>
                  <a:srgbClr val="002855"/>
                </a:solidFill>
                <a:latin typeface="Arial" panose="020B0604020202020204" pitchFamily="34" charset="0"/>
                <a:cs typeface="Arial" panose="020B0604020202020204" pitchFamily="34" charset="0"/>
              </a:rPr>
              <a:t>Personal Protection Equipment Kit:</a:t>
            </a:r>
            <a:endParaRPr lang="en-GB" b="1" dirty="0">
              <a:solidFill>
                <a:srgbClr val="002855"/>
              </a:solidFill>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79544F75-ECD3-4368-9785-1BBCBFD345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759" y="5333561"/>
            <a:ext cx="4945335" cy="1191826"/>
          </a:xfrm>
          <a:prstGeom prst="rect">
            <a:avLst/>
          </a:prstGeom>
        </p:spPr>
      </p:pic>
    </p:spTree>
    <p:extLst>
      <p:ext uri="{BB962C8B-B14F-4D97-AF65-F5344CB8AC3E}">
        <p14:creationId xmlns:p14="http://schemas.microsoft.com/office/powerpoint/2010/main" val="1389068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F6FFAD7-F8AD-435C-A18B-EDA5B003CD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4890" y="3947803"/>
            <a:ext cx="2805422" cy="2805422"/>
          </a:xfrm>
          <a:prstGeom prst="rect">
            <a:avLst/>
          </a:prstGeom>
        </p:spPr>
      </p:pic>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18</a:t>
            </a:fld>
            <a:endParaRPr lang="en-US" dirty="0"/>
          </a:p>
        </p:txBody>
      </p:sp>
      <p:sp>
        <p:nvSpPr>
          <p:cNvPr id="5" name="TextBox 4">
            <a:extLst>
              <a:ext uri="{FF2B5EF4-FFF2-40B4-BE49-F238E27FC236}">
                <a16:creationId xmlns:a16="http://schemas.microsoft.com/office/drawing/2014/main" id="{2CF5C6CD-AF2F-4AC2-A650-773038EB766D}"/>
              </a:ext>
            </a:extLst>
          </p:cNvPr>
          <p:cNvSpPr txBox="1"/>
          <p:nvPr/>
        </p:nvSpPr>
        <p:spPr>
          <a:xfrm>
            <a:off x="745858" y="595226"/>
            <a:ext cx="7445867" cy="75405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defTabSz="457200">
              <a:defRPr/>
            </a:pPr>
            <a:r>
              <a:rPr lang="en-US" sz="2200" b="1" dirty="0">
                <a:solidFill>
                  <a:srgbClr val="732A81"/>
                </a:solidFill>
                <a:latin typeface="Arial" panose="020B0604020202020204" pitchFamily="34" charset="0"/>
                <a:cs typeface="Arial" panose="020B0604020202020204" pitchFamily="34" charset="0"/>
              </a:rPr>
              <a:t>       </a:t>
            </a:r>
            <a:r>
              <a:rPr lang="en-US" sz="2400" b="1" u="sng" dirty="0">
                <a:solidFill>
                  <a:srgbClr val="002855"/>
                </a:solidFill>
                <a:latin typeface="Arial" panose="020B0604020202020204" pitchFamily="34" charset="0"/>
                <a:cs typeface="Arial" panose="020B0604020202020204" pitchFamily="34" charset="0"/>
              </a:rPr>
              <a:t>Check-list for the Beauty Advisor</a:t>
            </a:r>
            <a:r>
              <a:rPr lang="en-US" sz="2400" b="1" dirty="0">
                <a:solidFill>
                  <a:srgbClr val="002855"/>
                </a:solidFill>
                <a:latin typeface="Arial" panose="020B0604020202020204" pitchFamily="34" charset="0"/>
                <a:cs typeface="Arial" panose="020B0604020202020204" pitchFamily="34" charset="0"/>
              </a:rPr>
              <a:t>:</a:t>
            </a:r>
          </a:p>
          <a:p>
            <a:pPr defTabSz="457200">
              <a:defRPr/>
            </a:pPr>
            <a:r>
              <a:rPr lang="en-US" sz="2400" b="1" dirty="0">
                <a:solidFill>
                  <a:srgbClr val="002855"/>
                </a:solidFill>
                <a:latin typeface="Arial" panose="020B0604020202020204" pitchFamily="34" charset="0"/>
                <a:cs typeface="Arial" panose="020B0604020202020204" pitchFamily="34" charset="0"/>
              </a:rPr>
              <a:t>       SETTING UP YOUR WORKSPACE</a:t>
            </a:r>
          </a:p>
          <a:p>
            <a:pPr lvl="0" defTabSz="457200">
              <a:defRPr/>
            </a:pPr>
            <a:endParaRPr lang="en-US" sz="1400" b="1" dirty="0">
              <a:solidFill>
                <a:srgbClr val="002855"/>
              </a:solidFill>
              <a:latin typeface="Arial" panose="020B0604020202020204" pitchFamily="34" charset="0"/>
              <a:cs typeface="Arial" panose="020B0604020202020204" pitchFamily="34" charset="0"/>
            </a:endParaRPr>
          </a:p>
          <a:p>
            <a:pPr marL="285750" lvl="0" indent="-285750" defTabSz="457200">
              <a:spcAft>
                <a:spcPts val="600"/>
              </a:spcAft>
              <a:buClr>
                <a:srgbClr val="49C5B1"/>
              </a:buClr>
              <a:buFont typeface="Wingdings" panose="05000000000000000000" pitchFamily="2" charset="2"/>
              <a:buChar char="ü"/>
              <a:defRPr/>
            </a:pPr>
            <a:r>
              <a:rPr lang="en-US" sz="2000" dirty="0">
                <a:solidFill>
                  <a:srgbClr val="002855"/>
                </a:solidFill>
                <a:latin typeface="Arial" panose="020B0604020202020204" pitchFamily="34" charset="0"/>
                <a:cs typeface="Arial" panose="020B0604020202020204" pitchFamily="34" charset="0"/>
              </a:rPr>
              <a:t>Apply makeup in designated application areas only</a:t>
            </a:r>
          </a:p>
          <a:p>
            <a:pPr marL="285750" lvl="0" indent="-285750" defTabSz="457200">
              <a:spcAft>
                <a:spcPts val="600"/>
              </a:spcAft>
              <a:buClr>
                <a:srgbClr val="49C5B1"/>
              </a:buClr>
              <a:buFont typeface="Wingdings" panose="05000000000000000000" pitchFamily="2" charset="2"/>
              <a:buChar char="ü"/>
              <a:defRPr/>
            </a:pPr>
            <a:r>
              <a:rPr lang="en-US" sz="2000" dirty="0">
                <a:solidFill>
                  <a:srgbClr val="002855"/>
                </a:solidFill>
                <a:latin typeface="Arial" panose="020B0604020202020204" pitchFamily="34" charset="0"/>
                <a:cs typeface="Arial" panose="020B0604020202020204" pitchFamily="34" charset="0"/>
              </a:rPr>
              <a:t>Do not allow anyone to touch or test any products</a:t>
            </a:r>
          </a:p>
          <a:p>
            <a:pPr marL="285750" lvl="0" indent="-285750" defTabSz="457200">
              <a:spcAft>
                <a:spcPts val="600"/>
              </a:spcAft>
              <a:buClr>
                <a:srgbClr val="49C5B1"/>
              </a:buClr>
              <a:buFont typeface="Wingdings" panose="05000000000000000000" pitchFamily="2" charset="2"/>
              <a:buChar char="ü"/>
              <a:defRPr/>
            </a:pPr>
            <a:r>
              <a:rPr lang="en-US" sz="2000" dirty="0">
                <a:solidFill>
                  <a:srgbClr val="002855"/>
                </a:solidFill>
                <a:latin typeface="Arial" panose="020B0604020202020204" pitchFamily="34" charset="0"/>
                <a:cs typeface="Arial" panose="020B0604020202020204" pitchFamily="34" charset="0"/>
              </a:rPr>
              <a:t>Cover all cosmetic displays with acrylic shields or wrap</a:t>
            </a:r>
          </a:p>
          <a:p>
            <a:pPr marL="285750" lvl="0" indent="-285750" defTabSz="457200">
              <a:spcAft>
                <a:spcPts val="600"/>
              </a:spcAft>
              <a:buClr>
                <a:srgbClr val="49C5B1"/>
              </a:buClr>
              <a:buFont typeface="Wingdings" panose="05000000000000000000" pitchFamily="2" charset="2"/>
              <a:buChar char="ü"/>
              <a:defRPr/>
            </a:pPr>
            <a:r>
              <a:rPr lang="en-US" sz="2000" dirty="0">
                <a:solidFill>
                  <a:srgbClr val="002855"/>
                </a:solidFill>
                <a:latin typeface="Arial" panose="020B0604020202020204" pitchFamily="34" charset="0"/>
                <a:cs typeface="Arial" panose="020B0604020202020204" pitchFamily="34" charset="0"/>
              </a:rPr>
              <a:t>Only products stored in a controlled, secured area</a:t>
            </a:r>
            <a:br>
              <a:rPr lang="en-US" sz="2000" dirty="0">
                <a:solidFill>
                  <a:srgbClr val="002855"/>
                </a:solidFill>
                <a:latin typeface="Arial" panose="020B0604020202020204" pitchFamily="34" charset="0"/>
                <a:cs typeface="Arial" panose="020B0604020202020204" pitchFamily="34" charset="0"/>
              </a:rPr>
            </a:br>
            <a:r>
              <a:rPr lang="en-US" sz="2000" dirty="0">
                <a:solidFill>
                  <a:srgbClr val="002855"/>
                </a:solidFill>
                <a:latin typeface="Arial" panose="020B0604020202020204" pitchFamily="34" charset="0"/>
                <a:cs typeface="Arial" panose="020B0604020202020204" pitchFamily="34" charset="0"/>
              </a:rPr>
              <a:t>(closed kit, drawer behind counter) should be used for application</a:t>
            </a:r>
          </a:p>
          <a:p>
            <a:pPr marL="285750" lvl="0" indent="-285750" defTabSz="457200">
              <a:spcAft>
                <a:spcPts val="600"/>
              </a:spcAft>
              <a:buClr>
                <a:srgbClr val="49C5B1"/>
              </a:buClr>
              <a:buFont typeface="Wingdings" panose="05000000000000000000" pitchFamily="2" charset="2"/>
              <a:buChar char="ü"/>
              <a:defRPr/>
            </a:pPr>
            <a:r>
              <a:rPr lang="en-US" sz="2000" dirty="0">
                <a:solidFill>
                  <a:srgbClr val="002855"/>
                </a:solidFill>
                <a:latin typeface="Arial" panose="020B0604020202020204" pitchFamily="34" charset="0"/>
                <a:cs typeface="Arial" panose="020B0604020202020204" pitchFamily="34" charset="0"/>
              </a:rPr>
              <a:t>Never work with products that have been left open</a:t>
            </a:r>
            <a:br>
              <a:rPr lang="en-US" sz="2000" dirty="0">
                <a:solidFill>
                  <a:srgbClr val="002855"/>
                </a:solidFill>
                <a:latin typeface="Arial" panose="020B0604020202020204" pitchFamily="34" charset="0"/>
                <a:cs typeface="Arial" panose="020B0604020202020204" pitchFamily="34" charset="0"/>
              </a:rPr>
            </a:br>
            <a:r>
              <a:rPr lang="en-US" sz="2000" dirty="0">
                <a:solidFill>
                  <a:srgbClr val="002855"/>
                </a:solidFill>
                <a:latin typeface="Arial" panose="020B0604020202020204" pitchFamily="34" charset="0"/>
                <a:cs typeface="Arial" panose="020B0604020202020204" pitchFamily="34" charset="0"/>
              </a:rPr>
              <a:t>and exposed to the environment or unattended</a:t>
            </a:r>
          </a:p>
          <a:p>
            <a:pPr marL="285750" lvl="0" indent="-285750" defTabSz="457200">
              <a:spcAft>
                <a:spcPts val="600"/>
              </a:spcAft>
              <a:buClr>
                <a:srgbClr val="49C5B1"/>
              </a:buClr>
              <a:buFont typeface="Wingdings" panose="05000000000000000000" pitchFamily="2" charset="2"/>
              <a:buChar char="ü"/>
              <a:defRPr/>
            </a:pPr>
            <a:r>
              <a:rPr lang="en-US" sz="2000" dirty="0">
                <a:solidFill>
                  <a:srgbClr val="002855"/>
                </a:solidFill>
                <a:latin typeface="Arial" panose="020B0604020202020204" pitchFamily="34" charset="0"/>
                <a:cs typeface="Arial" panose="020B0604020202020204" pitchFamily="34" charset="0"/>
              </a:rPr>
              <a:t>Have numerous sets of product available</a:t>
            </a:r>
            <a:br>
              <a:rPr lang="en-US" sz="2000" dirty="0">
                <a:solidFill>
                  <a:srgbClr val="002855"/>
                </a:solidFill>
                <a:latin typeface="Arial" panose="020B0604020202020204" pitchFamily="34" charset="0"/>
                <a:cs typeface="Arial" panose="020B0604020202020204" pitchFamily="34" charset="0"/>
              </a:rPr>
            </a:br>
            <a:r>
              <a:rPr lang="en-US" sz="2000" dirty="0">
                <a:solidFill>
                  <a:srgbClr val="002855"/>
                </a:solidFill>
                <a:latin typeface="Arial" panose="020B0604020202020204" pitchFamily="34" charset="0"/>
                <a:cs typeface="Arial" panose="020B0604020202020204" pitchFamily="34" charset="0"/>
              </a:rPr>
              <a:t>so you can rotate products being used</a:t>
            </a:r>
          </a:p>
          <a:p>
            <a:pPr marL="285750" lvl="0" indent="-285750" defTabSz="457200">
              <a:spcAft>
                <a:spcPts val="600"/>
              </a:spcAft>
              <a:buClr>
                <a:srgbClr val="49C5B1"/>
              </a:buClr>
              <a:buFont typeface="Wingdings" panose="05000000000000000000" pitchFamily="2" charset="2"/>
              <a:buChar char="ü"/>
              <a:defRPr/>
            </a:pPr>
            <a:r>
              <a:rPr lang="en-US" sz="2000" dirty="0">
                <a:solidFill>
                  <a:srgbClr val="002855"/>
                </a:solidFill>
                <a:latin typeface="Arial" panose="020B0604020202020204" pitchFamily="34" charset="0"/>
                <a:cs typeface="Arial" panose="020B0604020202020204" pitchFamily="34" charset="0"/>
              </a:rPr>
              <a:t>Sanitize each product set before a rotation</a:t>
            </a:r>
            <a:br>
              <a:rPr lang="en-US" sz="2000" dirty="0">
                <a:solidFill>
                  <a:srgbClr val="002855"/>
                </a:solidFill>
                <a:latin typeface="Arial" panose="020B0604020202020204" pitchFamily="34" charset="0"/>
                <a:cs typeface="Arial" panose="020B0604020202020204" pitchFamily="34" charset="0"/>
              </a:rPr>
            </a:br>
            <a:r>
              <a:rPr lang="en-US" sz="2000" dirty="0">
                <a:solidFill>
                  <a:srgbClr val="002855"/>
                </a:solidFill>
                <a:latin typeface="Arial" panose="020B0604020202020204" pitchFamily="34" charset="0"/>
                <a:cs typeface="Arial" panose="020B0604020202020204" pitchFamily="34" charset="0"/>
              </a:rPr>
              <a:t>quarantine for a minimum of seven days</a:t>
            </a:r>
          </a:p>
          <a:p>
            <a:pPr marL="285750" lvl="0" indent="-285750" defTabSz="457200">
              <a:spcAft>
                <a:spcPts val="600"/>
              </a:spcAft>
              <a:buClr>
                <a:srgbClr val="49C5B1"/>
              </a:buClr>
              <a:buFont typeface="Wingdings" panose="05000000000000000000" pitchFamily="2" charset="2"/>
              <a:buChar char="ü"/>
              <a:defRPr/>
            </a:pPr>
            <a:r>
              <a:rPr lang="en-US" sz="2000" dirty="0">
                <a:solidFill>
                  <a:srgbClr val="002855"/>
                </a:solidFill>
                <a:latin typeface="Arial" panose="020B0604020202020204" pitchFamily="34" charset="0"/>
                <a:cs typeface="Arial" panose="020B0604020202020204" pitchFamily="34" charset="0"/>
              </a:rPr>
              <a:t>Post appropriate signage to assure customers of</a:t>
            </a:r>
            <a:br>
              <a:rPr lang="en-US" sz="2000" dirty="0">
                <a:solidFill>
                  <a:srgbClr val="002855"/>
                </a:solidFill>
                <a:latin typeface="Arial" panose="020B0604020202020204" pitchFamily="34" charset="0"/>
                <a:cs typeface="Arial" panose="020B0604020202020204" pitchFamily="34" charset="0"/>
              </a:rPr>
            </a:br>
            <a:r>
              <a:rPr lang="en-US" sz="2000" dirty="0">
                <a:solidFill>
                  <a:srgbClr val="002855"/>
                </a:solidFill>
                <a:latin typeface="Arial" panose="020B0604020202020204" pitchFamily="34" charset="0"/>
                <a:cs typeface="Arial" panose="020B0604020202020204" pitchFamily="34" charset="0"/>
              </a:rPr>
              <a:t>the safe practices in place and promote compliance</a:t>
            </a:r>
            <a:endParaRPr lang="en-US" sz="2000" b="1" dirty="0">
              <a:solidFill>
                <a:srgbClr val="002855"/>
              </a:solidFill>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solidFill>
                <a:prstClr val="black"/>
              </a:solidFill>
              <a:latin typeface="Arial" panose="020B0604020202020204" pitchFamily="34" charset="0"/>
              <a:cs typeface="Arial" panose="020B0604020202020204" pitchFamily="34" charset="0"/>
            </a:endParaRPr>
          </a:p>
          <a:p>
            <a:pPr defTabSz="457200">
              <a:defRPr/>
            </a:pPr>
            <a:endParaRPr lang="en-US" b="1" dirty="0">
              <a:solidFill>
                <a:srgbClr val="732A81"/>
              </a:solidFill>
              <a:latin typeface="Arial" panose="020B0604020202020204" pitchFamily="34" charset="0"/>
              <a:cs typeface="Arial" panose="020B0604020202020204" pitchFamily="34" charset="0"/>
            </a:endParaRPr>
          </a:p>
          <a:p>
            <a:pPr defTabSz="457200">
              <a:defRPr/>
            </a:pPr>
            <a:endParaRPr lang="en-US" b="1" dirty="0">
              <a:solidFill>
                <a:srgbClr val="732A81"/>
              </a:solidFill>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2C7830F-EFC6-4D84-8583-7912F63DE19E}"/>
              </a:ext>
            </a:extLst>
          </p:cNvPr>
          <p:cNvPicPr>
            <a:picLocks noChangeAspect="1"/>
          </p:cNvPicPr>
          <p:nvPr/>
        </p:nvPicPr>
        <p:blipFill>
          <a:blip r:embed="rId4"/>
          <a:stretch>
            <a:fillRect/>
          </a:stretch>
        </p:blipFill>
        <p:spPr>
          <a:xfrm>
            <a:off x="7369002" y="1785851"/>
            <a:ext cx="1508298" cy="1508298"/>
          </a:xfrm>
          <a:prstGeom prst="rect">
            <a:avLst/>
          </a:prstGeom>
        </p:spPr>
      </p:pic>
    </p:spTree>
    <p:extLst>
      <p:ext uri="{BB962C8B-B14F-4D97-AF65-F5344CB8AC3E}">
        <p14:creationId xmlns:p14="http://schemas.microsoft.com/office/powerpoint/2010/main" val="3471075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19</a:t>
            </a:fld>
            <a:endParaRPr lang="en-US" dirty="0"/>
          </a:p>
        </p:txBody>
      </p:sp>
      <p:sp>
        <p:nvSpPr>
          <p:cNvPr id="8" name="Content Placeholder 7">
            <a:extLst>
              <a:ext uri="{FF2B5EF4-FFF2-40B4-BE49-F238E27FC236}">
                <a16:creationId xmlns:a16="http://schemas.microsoft.com/office/drawing/2014/main" id="{1949E556-1308-4CCE-977A-F7C6E752ED63}"/>
              </a:ext>
            </a:extLst>
          </p:cNvPr>
          <p:cNvSpPr>
            <a:spLocks noGrp="1"/>
          </p:cNvSpPr>
          <p:nvPr>
            <p:ph idx="1"/>
          </p:nvPr>
        </p:nvSpPr>
        <p:spPr>
          <a:xfrm>
            <a:off x="697769" y="1680830"/>
            <a:ext cx="8229600" cy="5062870"/>
          </a:xfrm>
        </p:spPr>
        <p:txBody>
          <a:bodyPr>
            <a:noAutofit/>
          </a:bodyPr>
          <a:lstStyle/>
          <a:p>
            <a:r>
              <a:rPr lang="en-US" sz="2800" b="1" dirty="0">
                <a:solidFill>
                  <a:srgbClr val="49C5B1"/>
                </a:solidFill>
                <a:latin typeface="Arial" panose="020B0604020202020204" pitchFamily="34" charset="0"/>
                <a:cs typeface="Arial" panose="020B0604020202020204" pitchFamily="34" charset="0"/>
              </a:rPr>
              <a:t>Recommendations:</a:t>
            </a:r>
          </a:p>
          <a:p>
            <a:pPr marL="457200" indent="-342900">
              <a:buClr>
                <a:srgbClr val="49C5B1"/>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Makeup, skincare, and fragrance testers should NOT be on display</a:t>
            </a:r>
          </a:p>
          <a:p>
            <a:pPr marL="457200" indent="-342900">
              <a:buClr>
                <a:srgbClr val="49C5B1"/>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ALL tester/sampling products must be stored and secured in a controlled space </a:t>
            </a:r>
            <a:r>
              <a:rPr lang="en-US" sz="2000" u="sng" dirty="0">
                <a:latin typeface="Arial" panose="020B0604020202020204" pitchFamily="34" charset="0"/>
                <a:cs typeface="Arial" panose="020B0604020202020204" pitchFamily="34" charset="0"/>
              </a:rPr>
              <a:t>not accessible to the public</a:t>
            </a:r>
          </a:p>
          <a:p>
            <a:pPr marL="457200" indent="-342900">
              <a:buClr>
                <a:srgbClr val="49C5B1"/>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Establish strict protocols for product handling and testing as well as makeup application to ensure the safety of the BA and customer</a:t>
            </a:r>
          </a:p>
          <a:p>
            <a:pPr marL="457200" indent="-342900">
              <a:buClr>
                <a:srgbClr val="49C5B1"/>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Only trained BA’s should help customers test a product</a:t>
            </a:r>
          </a:p>
          <a:p>
            <a:pPr marL="457200" indent="-342900">
              <a:buClr>
                <a:srgbClr val="49C5B1"/>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Sanitize all products before and after each customer interaction</a:t>
            </a:r>
          </a:p>
          <a:p>
            <a:pPr marL="457200" indent="-342900">
              <a:buClr>
                <a:srgbClr val="49C5B1"/>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Use face charts, smudge sheets, and blotters as applicable for makeup, skincare, and fragrance product testing</a:t>
            </a:r>
          </a:p>
          <a:p>
            <a:pPr marL="457200" indent="-342900">
              <a:buClr>
                <a:srgbClr val="49C5B1"/>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Only single-use, disposable applicators are to be used for product sampling or application</a:t>
            </a:r>
          </a:p>
          <a:p>
            <a:endParaRPr lang="en-US" sz="2000" dirty="0">
              <a:latin typeface="Arial" panose="020B0604020202020204" pitchFamily="34" charset="0"/>
              <a:cs typeface="Arial" panose="020B0604020202020204" pitchFamily="34" charset="0"/>
            </a:endParaRPr>
          </a:p>
          <a:p>
            <a:pPr marL="457200" indent="-342900">
              <a:buFont typeface="Wingdings" panose="05000000000000000000" pitchFamily="2" charset="2"/>
              <a:buChar char="ü"/>
            </a:pPr>
            <a:endParaRPr lang="en-US"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DDBAB9-E615-4B8C-803D-154993407B42}"/>
              </a:ext>
            </a:extLst>
          </p:cNvPr>
          <p:cNvSpPr>
            <a:spLocks noGrp="1"/>
          </p:cNvSpPr>
          <p:nvPr>
            <p:ph type="title"/>
          </p:nvPr>
        </p:nvSpPr>
        <p:spPr>
          <a:xfrm>
            <a:off x="1335223" y="994104"/>
            <a:ext cx="8229600" cy="941718"/>
          </a:xfrm>
        </p:spPr>
        <p:txBody>
          <a:bodyPr>
            <a:normAutofit fontScale="90000"/>
          </a:bodyPr>
          <a:lstStyle/>
          <a:p>
            <a:r>
              <a:rPr lang="en-US" sz="3200" b="1" dirty="0">
                <a:latin typeface="Arial" panose="020B0604020202020204" pitchFamily="34" charset="0"/>
                <a:cs typeface="Arial" panose="020B0604020202020204" pitchFamily="34" charset="0"/>
              </a:rPr>
              <a:t>3. Customer interactions</a:t>
            </a:r>
            <a:br>
              <a:rPr lang="en-US" sz="3200" b="1" dirty="0">
                <a:latin typeface="Arial" panose="020B0604020202020204" pitchFamily="34" charset="0"/>
                <a:cs typeface="Arial" panose="020B0604020202020204" pitchFamily="34" charset="0"/>
              </a:rPr>
            </a:br>
            <a:endParaRPr lang="en-US" sz="3100" b="1" cap="none" dirty="0">
              <a:solidFill>
                <a:srgbClr val="49C5B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005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7DFA-05CB-4FEA-BC70-E4405482D8C0}"/>
              </a:ext>
            </a:extLst>
          </p:cNvPr>
          <p:cNvSpPr>
            <a:spLocks noGrp="1"/>
          </p:cNvSpPr>
          <p:nvPr>
            <p:ph type="title"/>
          </p:nvPr>
        </p:nvSpPr>
        <p:spPr>
          <a:xfrm>
            <a:off x="1412225" y="713173"/>
            <a:ext cx="8229600" cy="1039427"/>
          </a:xfrm>
        </p:spPr>
        <p:txBody>
          <a:bodyPr>
            <a:normAutofit/>
          </a:bodyPr>
          <a:lstStyle/>
          <a:p>
            <a:r>
              <a:rPr lang="en-US" sz="3200" b="1" dirty="0">
                <a:latin typeface="Arial" panose="020B0604020202020204" pitchFamily="34" charset="0"/>
                <a:cs typeface="Arial" panose="020B0604020202020204" pitchFamily="34" charset="0"/>
              </a:rPr>
              <a:t>Table of Contents</a:t>
            </a:r>
          </a:p>
        </p:txBody>
      </p:sp>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2</a:t>
            </a:fld>
            <a:endParaRPr lang="en-US" dirty="0"/>
          </a:p>
        </p:txBody>
      </p:sp>
      <p:sp>
        <p:nvSpPr>
          <p:cNvPr id="8" name="Content Placeholder 7">
            <a:extLst>
              <a:ext uri="{FF2B5EF4-FFF2-40B4-BE49-F238E27FC236}">
                <a16:creationId xmlns:a16="http://schemas.microsoft.com/office/drawing/2014/main" id="{1949E556-1308-4CCE-977A-F7C6E752ED63}"/>
              </a:ext>
            </a:extLst>
          </p:cNvPr>
          <p:cNvSpPr>
            <a:spLocks noGrp="1"/>
          </p:cNvSpPr>
          <p:nvPr>
            <p:ph idx="1"/>
          </p:nvPr>
        </p:nvSpPr>
        <p:spPr>
          <a:xfrm>
            <a:off x="776991" y="1798230"/>
            <a:ext cx="7909809" cy="4464544"/>
          </a:xfrm>
        </p:spPr>
        <p:txBody>
          <a:bodyPr>
            <a:normAutofit fontScale="92500" lnSpcReduction="10000"/>
          </a:bodyPr>
          <a:lstStyle/>
          <a:p>
            <a:pPr>
              <a:spcAft>
                <a:spcPts val="600"/>
              </a:spcAft>
              <a:buClr>
                <a:srgbClr val="6CB49A"/>
              </a:buClr>
            </a:pPr>
            <a:r>
              <a:rPr lang="en-CA" dirty="0">
                <a:solidFill>
                  <a:srgbClr val="49C5B1"/>
                </a:solidFill>
                <a:latin typeface="Arial" panose="020B0604020202020204" pitchFamily="34" charset="0"/>
                <a:cs typeface="Arial" panose="020B0604020202020204" pitchFamily="34" charset="0"/>
              </a:rPr>
              <a:t>Page  3:</a:t>
            </a:r>
            <a:r>
              <a:rPr lang="en-CA" dirty="0">
                <a:latin typeface="Arial" panose="020B0604020202020204" pitchFamily="34" charset="0"/>
                <a:cs typeface="Arial" panose="020B0604020202020204" pitchFamily="34" charset="0"/>
              </a:rPr>
              <a:t>	Introduction</a:t>
            </a:r>
          </a:p>
          <a:p>
            <a:pPr>
              <a:spcAft>
                <a:spcPts val="600"/>
              </a:spcAft>
              <a:buClr>
                <a:srgbClr val="6CB49A"/>
              </a:buClr>
            </a:pPr>
            <a:r>
              <a:rPr lang="en-CA" dirty="0">
                <a:solidFill>
                  <a:srgbClr val="49C5B1"/>
                </a:solidFill>
                <a:latin typeface="Arial" panose="020B0604020202020204" pitchFamily="34" charset="0"/>
                <a:cs typeface="Arial" panose="020B0604020202020204" pitchFamily="34" charset="0"/>
              </a:rPr>
              <a:t>Page 11:</a:t>
            </a:r>
            <a:r>
              <a:rPr lang="en-CA" dirty="0">
                <a:latin typeface="Arial" panose="020B0604020202020204" pitchFamily="34" charset="0"/>
                <a:cs typeface="Arial" panose="020B0604020202020204" pitchFamily="34" charset="0"/>
              </a:rPr>
              <a:t>	1. The Retail Space</a:t>
            </a:r>
          </a:p>
          <a:p>
            <a:pPr>
              <a:spcAft>
                <a:spcPts val="600"/>
              </a:spcAft>
              <a:buClr>
                <a:srgbClr val="6CB49A"/>
              </a:buClr>
            </a:pPr>
            <a:r>
              <a:rPr lang="en-CA" dirty="0">
                <a:solidFill>
                  <a:srgbClr val="49C5B1"/>
                </a:solidFill>
                <a:latin typeface="Arial" panose="020B0604020202020204" pitchFamily="34" charset="0"/>
                <a:cs typeface="Arial" panose="020B0604020202020204" pitchFamily="34" charset="0"/>
              </a:rPr>
              <a:t>Page 15:</a:t>
            </a:r>
            <a:r>
              <a:rPr lang="en-CA" dirty="0">
                <a:latin typeface="Arial" panose="020B0604020202020204" pitchFamily="34" charset="0"/>
                <a:cs typeface="Arial" panose="020B0604020202020204" pitchFamily="34" charset="0"/>
              </a:rPr>
              <a:t>	2. The Beauty Advisor </a:t>
            </a:r>
            <a:r>
              <a:rPr lang="en-US" dirty="0">
                <a:latin typeface="Arial" panose="020B0604020202020204" pitchFamily="34" charset="0"/>
                <a:cs typeface="Arial" panose="020B0604020202020204" pitchFamily="34" charset="0"/>
              </a:rPr>
              <a:t>(and their workspace)</a:t>
            </a:r>
          </a:p>
          <a:p>
            <a:pPr>
              <a:spcAft>
                <a:spcPts val="600"/>
              </a:spcAft>
              <a:buClr>
                <a:srgbClr val="6CB49A"/>
              </a:buClr>
            </a:pPr>
            <a:r>
              <a:rPr lang="en-CA" dirty="0">
                <a:solidFill>
                  <a:srgbClr val="49C5B1"/>
                </a:solidFill>
                <a:latin typeface="Arial" panose="020B0604020202020204" pitchFamily="34" charset="0"/>
                <a:cs typeface="Arial" panose="020B0604020202020204" pitchFamily="34" charset="0"/>
              </a:rPr>
              <a:t>Page 19:</a:t>
            </a:r>
            <a:r>
              <a:rPr lang="en-CA" dirty="0">
                <a:latin typeface="Arial" panose="020B0604020202020204" pitchFamily="34" charset="0"/>
                <a:cs typeface="Arial" panose="020B0604020202020204" pitchFamily="34" charset="0"/>
              </a:rPr>
              <a:t>	3. Customer Interactions</a:t>
            </a: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		    (product demos, make-overs)</a:t>
            </a:r>
          </a:p>
          <a:p>
            <a:pPr>
              <a:spcAft>
                <a:spcPts val="600"/>
              </a:spcAft>
              <a:buClr>
                <a:srgbClr val="6CB49A"/>
              </a:buClr>
            </a:pPr>
            <a:r>
              <a:rPr lang="en-CA" dirty="0">
                <a:solidFill>
                  <a:srgbClr val="49C5B1"/>
                </a:solidFill>
                <a:latin typeface="Arial" panose="020B0604020202020204" pitchFamily="34" charset="0"/>
                <a:cs typeface="Arial" panose="020B0604020202020204" pitchFamily="34" charset="0"/>
              </a:rPr>
              <a:t>Page 33:</a:t>
            </a:r>
            <a:r>
              <a:rPr lang="en-CA" dirty="0">
                <a:latin typeface="Arial" panose="020B0604020202020204" pitchFamily="34" charset="0"/>
                <a:cs typeface="Arial" panose="020B0604020202020204" pitchFamily="34" charset="0"/>
              </a:rPr>
              <a:t>	4. Makeup Tools (keeping them clean) </a:t>
            </a:r>
          </a:p>
          <a:p>
            <a:pPr>
              <a:spcAft>
                <a:spcPts val="600"/>
              </a:spcAft>
              <a:buClr>
                <a:srgbClr val="6CB49A"/>
              </a:buClr>
            </a:pPr>
            <a:r>
              <a:rPr lang="en-CA" dirty="0">
                <a:solidFill>
                  <a:srgbClr val="49C5B1"/>
                </a:solidFill>
                <a:latin typeface="Arial" panose="020B0604020202020204" pitchFamily="34" charset="0"/>
                <a:cs typeface="Arial" panose="020B0604020202020204" pitchFamily="34" charset="0"/>
              </a:rPr>
              <a:t>Page 38:</a:t>
            </a:r>
            <a:r>
              <a:rPr lang="en-CA" dirty="0">
                <a:latin typeface="Arial" panose="020B0604020202020204" pitchFamily="34" charset="0"/>
                <a:cs typeface="Arial" panose="020B0604020202020204" pitchFamily="34" charset="0"/>
              </a:rPr>
              <a:t>	5. Direct Sellers</a:t>
            </a:r>
          </a:p>
          <a:p>
            <a:pPr>
              <a:spcAft>
                <a:spcPts val="600"/>
              </a:spcAft>
              <a:buClr>
                <a:srgbClr val="6CB49A"/>
              </a:buClr>
            </a:pPr>
            <a:r>
              <a:rPr lang="en-CA" dirty="0">
                <a:solidFill>
                  <a:srgbClr val="49C5B1"/>
                </a:solidFill>
                <a:latin typeface="Arial" panose="020B0604020202020204" pitchFamily="34" charset="0"/>
                <a:cs typeface="Arial" panose="020B0604020202020204" pitchFamily="34" charset="0"/>
              </a:rPr>
              <a:t>Page 40:</a:t>
            </a:r>
            <a:r>
              <a:rPr lang="en-CA" dirty="0">
                <a:latin typeface="Arial" panose="020B0604020202020204" pitchFamily="34" charset="0"/>
                <a:cs typeface="Arial" panose="020B0604020202020204" pitchFamily="34" charset="0"/>
              </a:rPr>
              <a:t>	Training: The Need to Understand the</a:t>
            </a: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		“What &amp; Why” of Mitigation</a:t>
            </a:r>
            <a:endParaRPr lang="en-CA" sz="2200" dirty="0">
              <a:latin typeface="Arial" panose="020B0604020202020204" pitchFamily="34" charset="0"/>
              <a:cs typeface="Arial" panose="020B0604020202020204" pitchFamily="34" charset="0"/>
            </a:endParaRPr>
          </a:p>
          <a:p>
            <a:pPr>
              <a:spcAft>
                <a:spcPts val="600"/>
              </a:spcAft>
              <a:buClr>
                <a:srgbClr val="6CB49A"/>
              </a:buClr>
            </a:pPr>
            <a:r>
              <a:rPr lang="en-CA" dirty="0">
                <a:solidFill>
                  <a:srgbClr val="49C5B1"/>
                </a:solidFill>
                <a:latin typeface="Arial" panose="020B0604020202020204" pitchFamily="34" charset="0"/>
                <a:cs typeface="Arial" panose="020B0604020202020204" pitchFamily="34" charset="0"/>
              </a:rPr>
              <a:t>Page 44:</a:t>
            </a:r>
            <a:r>
              <a:rPr lang="en-CA" dirty="0">
                <a:latin typeface="Arial" panose="020B0604020202020204" pitchFamily="34" charset="0"/>
                <a:cs typeface="Arial" panose="020B0604020202020204" pitchFamily="34" charset="0"/>
              </a:rPr>
              <a:t>	Resources &amp; Links to Materials</a:t>
            </a:r>
          </a:p>
          <a:p>
            <a:pPr>
              <a:spcAft>
                <a:spcPts val="600"/>
              </a:spcAft>
              <a:buClr>
                <a:srgbClr val="6CB49A"/>
              </a:buClr>
            </a:pPr>
            <a:endParaRPr lang="en-US" sz="2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48670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F198DC81-290A-4749-B17A-98DD348CDF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6594" y="4075844"/>
            <a:ext cx="2877406" cy="2877406"/>
          </a:xfrm>
          <a:prstGeom prst="rect">
            <a:avLst/>
          </a:prstGeom>
        </p:spPr>
      </p:pic>
      <p:pic>
        <p:nvPicPr>
          <p:cNvPr id="2" name="Picture 1">
            <a:extLst>
              <a:ext uri="{FF2B5EF4-FFF2-40B4-BE49-F238E27FC236}">
                <a16:creationId xmlns:a16="http://schemas.microsoft.com/office/drawing/2014/main" id="{51F48EE7-A548-41F0-B352-6FA1AD2C5EB5}"/>
              </a:ext>
            </a:extLst>
          </p:cNvPr>
          <p:cNvPicPr>
            <a:picLocks noChangeAspect="1"/>
          </p:cNvPicPr>
          <p:nvPr/>
        </p:nvPicPr>
        <p:blipFill>
          <a:blip r:embed="rId4"/>
          <a:stretch>
            <a:fillRect/>
          </a:stretch>
        </p:blipFill>
        <p:spPr>
          <a:xfrm>
            <a:off x="5812147" y="1502681"/>
            <a:ext cx="3099124" cy="2877406"/>
          </a:xfrm>
          <a:prstGeom prst="rect">
            <a:avLst/>
          </a:prstGeom>
          <a:ln>
            <a:solidFill>
              <a:srgbClr val="49C5B1"/>
            </a:solidFill>
          </a:ln>
        </p:spPr>
      </p:pic>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20</a:t>
            </a:fld>
            <a:endParaRPr lang="en-US" dirty="0"/>
          </a:p>
        </p:txBody>
      </p:sp>
      <p:sp>
        <p:nvSpPr>
          <p:cNvPr id="8" name="Content Placeholder 7">
            <a:extLst>
              <a:ext uri="{FF2B5EF4-FFF2-40B4-BE49-F238E27FC236}">
                <a16:creationId xmlns:a16="http://schemas.microsoft.com/office/drawing/2014/main" id="{1949E556-1308-4CCE-977A-F7C6E752ED63}"/>
              </a:ext>
            </a:extLst>
          </p:cNvPr>
          <p:cNvSpPr>
            <a:spLocks noGrp="1"/>
          </p:cNvSpPr>
          <p:nvPr>
            <p:ph idx="1"/>
          </p:nvPr>
        </p:nvSpPr>
        <p:spPr>
          <a:xfrm>
            <a:off x="792643" y="1714900"/>
            <a:ext cx="4940499" cy="2780237"/>
          </a:xfrm>
        </p:spPr>
        <p:txBody>
          <a:bodyPr>
            <a:noAutofit/>
          </a:bodyPr>
          <a:lstStyle/>
          <a:p>
            <a:r>
              <a:rPr lang="en-US" sz="3200" b="1" dirty="0">
                <a:solidFill>
                  <a:srgbClr val="49C5B1"/>
                </a:solidFill>
                <a:latin typeface="Arial" panose="020B0604020202020204" pitchFamily="34" charset="0"/>
                <a:cs typeface="Arial" panose="020B0604020202020204" pitchFamily="34" charset="0"/>
              </a:rPr>
              <a:t>Resources:</a:t>
            </a:r>
          </a:p>
          <a:p>
            <a:pPr>
              <a:spcAft>
                <a:spcPts val="600"/>
              </a:spcAft>
            </a:pPr>
            <a:br>
              <a:rPr lang="en-US" sz="1200" dirty="0">
                <a:latin typeface="Arial" panose="020B0604020202020204" pitchFamily="34" charset="0"/>
                <a:cs typeface="Arial" panose="020B0604020202020204" pitchFamily="34" charset="0"/>
              </a:rPr>
            </a:br>
            <a:r>
              <a:rPr lang="en-US" sz="2800" u="sng"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Elevated Best Practices &amp; Prevention Measures for the Cosmetic Industry</a:t>
            </a:r>
            <a:endParaRPr lang="en-US" sz="2800" u="sng" dirty="0">
              <a:latin typeface="Arial" panose="020B0604020202020204" pitchFamily="34" charset="0"/>
              <a:cs typeface="Arial" panose="020B0604020202020204" pitchFamily="34" charset="0"/>
            </a:endParaRPr>
          </a:p>
          <a:p>
            <a:pPr>
              <a:spcAft>
                <a:spcPts val="600"/>
              </a:spcAft>
            </a:pPr>
            <a:r>
              <a:rPr lang="en-US" sz="1800" dirty="0">
                <a:solidFill>
                  <a:srgbClr val="49C5B1"/>
                </a:solidFill>
                <a:latin typeface="Arial" panose="020B0604020202020204" pitchFamily="34" charset="0"/>
                <a:cs typeface="Arial" panose="020B0604020202020204" pitchFamily="34" charset="0"/>
              </a:rPr>
              <a:t>(click to download)</a:t>
            </a:r>
          </a:p>
          <a:p>
            <a:pPr>
              <a:spcAft>
                <a:spcPts val="600"/>
              </a:spcAft>
            </a:pPr>
            <a:endParaRPr lang="en-US"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4572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1" name="Content Placeholder 7">
            <a:extLst>
              <a:ext uri="{FF2B5EF4-FFF2-40B4-BE49-F238E27FC236}">
                <a16:creationId xmlns:a16="http://schemas.microsoft.com/office/drawing/2014/main" id="{5C44B35D-AD88-425F-8D77-C01D22C61CC4}"/>
              </a:ext>
            </a:extLst>
          </p:cNvPr>
          <p:cNvSpPr txBox="1">
            <a:spLocks/>
          </p:cNvSpPr>
          <p:nvPr/>
        </p:nvSpPr>
        <p:spPr>
          <a:xfrm>
            <a:off x="792643" y="4189057"/>
            <a:ext cx="7885898" cy="2780237"/>
          </a:xfrm>
          <a:prstGeom prst="rect">
            <a:avLst/>
          </a:prstGeom>
        </p:spPr>
        <p:txBody>
          <a:bodyPr vert="horz" lIns="91440" tIns="45720" rIns="91440" bIns="45720" rtlCol="0">
            <a:noAutofit/>
          </a:bodyPr>
          <a:lstStyle>
            <a:lvl1pPr marL="114300" indent="0" algn="l" defTabSz="914400" rtl="0" eaLnBrk="1" latinLnBrk="0" hangingPunct="1">
              <a:spcBef>
                <a:spcPct val="20000"/>
              </a:spcBef>
              <a:buClr>
                <a:srgbClr val="AF16B4"/>
              </a:buClr>
              <a:buFontTx/>
              <a:buNone/>
              <a:defRPr sz="2400" kern="1200">
                <a:solidFill>
                  <a:srgbClr val="002855"/>
                </a:solidFill>
                <a:latin typeface="+mn-lt"/>
                <a:ea typeface="+mn-ea"/>
                <a:cs typeface="+mn-cs"/>
              </a:defRPr>
            </a:lvl1pPr>
            <a:lvl2pPr marL="640080" indent="-228600" algn="l" defTabSz="914400" rtl="0" eaLnBrk="1" latinLnBrk="0" hangingPunct="1">
              <a:spcBef>
                <a:spcPct val="20000"/>
              </a:spcBef>
              <a:buClrTx/>
              <a:buFont typeface="Arial" pitchFamily="34" charset="0"/>
              <a:buChar char="•"/>
              <a:defRPr sz="2000" kern="1200">
                <a:solidFill>
                  <a:srgbClr val="002855"/>
                </a:solidFill>
                <a:latin typeface="+mn-lt"/>
                <a:ea typeface="+mn-ea"/>
                <a:cs typeface="+mn-cs"/>
              </a:defRPr>
            </a:lvl2pPr>
            <a:lvl3pPr marL="914400" indent="-228600" algn="l" defTabSz="914400" rtl="0" eaLnBrk="1" latinLnBrk="0" hangingPunct="1">
              <a:spcBef>
                <a:spcPct val="20000"/>
              </a:spcBef>
              <a:buClr>
                <a:srgbClr val="5E366E"/>
              </a:buClr>
              <a:buFont typeface="Arial" pitchFamily="34" charset="0"/>
              <a:buChar char="•"/>
              <a:defRPr sz="1800" kern="1200">
                <a:solidFill>
                  <a:srgbClr val="5E366E"/>
                </a:solidFill>
                <a:latin typeface="+mn-lt"/>
                <a:ea typeface="+mn-ea"/>
                <a:cs typeface="+mn-cs"/>
              </a:defRPr>
            </a:lvl3pPr>
            <a:lvl4pPr marL="1280160" indent="-228600" algn="l" defTabSz="914400" rtl="0" eaLnBrk="1" latinLnBrk="0" hangingPunct="1">
              <a:spcBef>
                <a:spcPct val="20000"/>
              </a:spcBef>
              <a:buClr>
                <a:srgbClr val="5E366E"/>
              </a:buClr>
              <a:buFont typeface="Arial" pitchFamily="34" charset="0"/>
              <a:buChar char="•"/>
              <a:defRPr sz="1600" kern="1200">
                <a:solidFill>
                  <a:srgbClr val="5E366E"/>
                </a:solidFill>
                <a:latin typeface="+mn-lt"/>
                <a:ea typeface="+mn-ea"/>
                <a:cs typeface="+mn-cs"/>
              </a:defRPr>
            </a:lvl4pPr>
            <a:lvl5pPr marL="1554480" indent="-228600" algn="l" defTabSz="914400" rtl="0" eaLnBrk="1" latinLnBrk="0" hangingPunct="1">
              <a:spcBef>
                <a:spcPct val="20000"/>
              </a:spcBef>
              <a:buClr>
                <a:srgbClr val="5E366E"/>
              </a:buClr>
              <a:buFont typeface="Arial" pitchFamily="34" charset="0"/>
              <a:buChar char="•"/>
              <a:defRPr sz="1600" kern="1200" baseline="0">
                <a:solidFill>
                  <a:srgbClr val="5E366E"/>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a:spcAft>
                <a:spcPts val="600"/>
              </a:spcAft>
            </a:pPr>
            <a:br>
              <a:rPr lang="en-US" sz="1200"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Check-lists for the BA:</a:t>
            </a:r>
            <a:br>
              <a:rPr lang="en-US" sz="2800" dirty="0">
                <a:latin typeface="Arial" panose="020B0604020202020204" pitchFamily="34" charset="0"/>
                <a:cs typeface="Arial" panose="020B0604020202020204" pitchFamily="34" charset="0"/>
              </a:rPr>
            </a:br>
            <a:r>
              <a:rPr lang="en-US" sz="1800" dirty="0">
                <a:solidFill>
                  <a:srgbClr val="49C5B1"/>
                </a:solidFill>
                <a:latin typeface="Arial" panose="020B0604020202020204" pitchFamily="34" charset="0"/>
                <a:cs typeface="Arial" panose="020B0604020202020204" pitchFamily="34" charset="0"/>
              </a:rPr>
              <a:t>(see pages 31 and 32)</a:t>
            </a:r>
          </a:p>
          <a:p>
            <a:pPr marL="457200" indent="-342900">
              <a:buClr>
                <a:srgbClr val="49C5B1"/>
              </a:buClr>
              <a:buFont typeface="Arial" panose="020B0604020202020204" pitchFamily="34" charset="0"/>
              <a:buChar char="•"/>
            </a:pPr>
            <a:r>
              <a:rPr lang="en-US" sz="2800" dirty="0">
                <a:latin typeface="Arial" panose="020B0604020202020204" pitchFamily="34" charset="0"/>
                <a:cs typeface="Arial" panose="020B0604020202020204" pitchFamily="34" charset="0"/>
              </a:rPr>
              <a:t>Before &amp; After Each Application</a:t>
            </a:r>
          </a:p>
          <a:p>
            <a:pPr marL="457200" indent="-342900">
              <a:buClr>
                <a:srgbClr val="49C5B1"/>
              </a:buClr>
              <a:buFont typeface="Arial" panose="020B0604020202020204" pitchFamily="34" charset="0"/>
              <a:buChar char="•"/>
            </a:pPr>
            <a:r>
              <a:rPr lang="en-US" sz="2800" dirty="0">
                <a:latin typeface="Arial" panose="020B0604020202020204" pitchFamily="34" charset="0"/>
                <a:cs typeface="Arial" panose="020B0604020202020204" pitchFamily="34" charset="0"/>
              </a:rPr>
              <a:t>Protecting Your Customer</a:t>
            </a:r>
          </a:p>
          <a:p>
            <a:pPr marL="4572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4572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CF619457-4E81-49FF-9C3B-D72403073AAB}"/>
              </a:ext>
            </a:extLst>
          </p:cNvPr>
          <p:cNvSpPr txBox="1">
            <a:spLocks/>
          </p:cNvSpPr>
          <p:nvPr/>
        </p:nvSpPr>
        <p:spPr>
          <a:xfrm>
            <a:off x="1356995" y="974672"/>
            <a:ext cx="8229600" cy="941718"/>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2400" kern="1200" cap="all" baseline="0">
                <a:solidFill>
                  <a:srgbClr val="002855"/>
                </a:solidFill>
                <a:latin typeface="+mj-lt"/>
                <a:ea typeface="+mj-ea"/>
                <a:cs typeface="+mj-cs"/>
              </a:defRPr>
            </a:lvl1pPr>
          </a:lstStyle>
          <a:p>
            <a:r>
              <a:rPr lang="en-US" sz="3200" b="1" dirty="0">
                <a:latin typeface="Arial" panose="020B0604020202020204" pitchFamily="34" charset="0"/>
                <a:cs typeface="Arial" panose="020B0604020202020204" pitchFamily="34" charset="0"/>
              </a:rPr>
              <a:t>3. Customer interactions,</a:t>
            </a:r>
            <a:r>
              <a:rPr lang="en-US" sz="3200" cap="none" dirty="0">
                <a:latin typeface="Arial" panose="020B0604020202020204" pitchFamily="34" charset="0"/>
                <a:cs typeface="Arial" panose="020B0604020202020204" pitchFamily="34" charset="0"/>
              </a:rPr>
              <a:t> continued</a:t>
            </a:r>
            <a:br>
              <a:rPr lang="en-US" sz="3200" b="1" dirty="0">
                <a:latin typeface="Arial" panose="020B0604020202020204" pitchFamily="34" charset="0"/>
                <a:cs typeface="Arial" panose="020B0604020202020204" pitchFamily="34" charset="0"/>
              </a:rPr>
            </a:br>
            <a:endParaRPr lang="en-US" sz="3100" b="1" cap="none" dirty="0">
              <a:solidFill>
                <a:srgbClr val="49C5B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0798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21</a:t>
            </a:fld>
            <a:endParaRPr lang="en-US" dirty="0"/>
          </a:p>
        </p:txBody>
      </p:sp>
      <p:sp>
        <p:nvSpPr>
          <p:cNvPr id="8" name="Content Placeholder 7">
            <a:extLst>
              <a:ext uri="{FF2B5EF4-FFF2-40B4-BE49-F238E27FC236}">
                <a16:creationId xmlns:a16="http://schemas.microsoft.com/office/drawing/2014/main" id="{1949E556-1308-4CCE-977A-F7C6E752ED63}"/>
              </a:ext>
            </a:extLst>
          </p:cNvPr>
          <p:cNvSpPr>
            <a:spLocks noGrp="1"/>
          </p:cNvSpPr>
          <p:nvPr>
            <p:ph idx="1"/>
          </p:nvPr>
        </p:nvSpPr>
        <p:spPr>
          <a:xfrm>
            <a:off x="962253" y="1747514"/>
            <a:ext cx="7219494" cy="2782400"/>
          </a:xfrm>
        </p:spPr>
        <p:txBody>
          <a:bodyPr>
            <a:noAutofit/>
          </a:bodyPr>
          <a:lstStyle/>
          <a:p>
            <a:pPr algn="ctr">
              <a:spcBef>
                <a:spcPts val="0"/>
              </a:spcBef>
            </a:pPr>
            <a:r>
              <a:rPr lang="en-US" dirty="0">
                <a:latin typeface="Arial" panose="020B0604020202020204" pitchFamily="34" charset="0"/>
                <a:cs typeface="Arial" panose="020B0604020202020204" pitchFamily="34" charset="0"/>
              </a:rPr>
              <a:t>Excerpts from </a:t>
            </a:r>
            <a:r>
              <a:rPr lang="en-US" b="1" dirty="0" err="1">
                <a:latin typeface="Arial" panose="020B0604020202020204" pitchFamily="34" charset="0"/>
                <a:cs typeface="Arial" panose="020B0604020202020204" pitchFamily="34" charset="0"/>
              </a:rPr>
              <a:t>BeautySoClean’s</a:t>
            </a:r>
            <a:r>
              <a:rPr lang="en-US" b="1" baseline="30000" dirty="0">
                <a:latin typeface="Century Gothic"/>
                <a:cs typeface="Century Gothic"/>
              </a:rPr>
              <a:t>®</a:t>
            </a:r>
            <a:endParaRPr lang="en-US" b="1" dirty="0">
              <a:latin typeface="Arial" panose="020B0604020202020204" pitchFamily="34" charset="0"/>
              <a:cs typeface="Arial" panose="020B0604020202020204" pitchFamily="34" charset="0"/>
            </a:endParaRPr>
          </a:p>
          <a:p>
            <a:pPr algn="ctr">
              <a:spcBef>
                <a:spcPts val="0"/>
              </a:spcBef>
            </a:pP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Elevated Best Practices &amp; Prevention</a:t>
            </a:r>
          </a:p>
          <a:p>
            <a:pPr algn="ctr">
              <a:spcBef>
                <a:spcPts val="0"/>
              </a:spcBef>
            </a:pPr>
            <a:r>
              <a:rPr lang="en-US" b="1" i="1" dirty="0">
                <a:latin typeface="Arial" panose="020B0604020202020204" pitchFamily="34" charset="0"/>
                <a:cs typeface="Arial" panose="020B0604020202020204" pitchFamily="34" charset="0"/>
              </a:rPr>
              <a:t> Measures for the Cosmetic Industry:</a:t>
            </a:r>
            <a:endParaRPr lang="en-US" b="1" dirty="0">
              <a:latin typeface="Arial" panose="020B0604020202020204" pitchFamily="34" charset="0"/>
              <a:cs typeface="Arial" panose="020B0604020202020204" pitchFamily="34" charset="0"/>
            </a:endParaRPr>
          </a:p>
          <a:p>
            <a:pPr algn="ctr"/>
            <a:endParaRPr lang="en-US" sz="2000" b="1" dirty="0">
              <a:solidFill>
                <a:srgbClr val="6CB49A"/>
              </a:solidFill>
              <a:latin typeface="Arial" panose="020B0604020202020204" pitchFamily="34" charset="0"/>
              <a:cs typeface="Arial" panose="020B0604020202020204" pitchFamily="34" charset="0"/>
            </a:endParaRPr>
          </a:p>
          <a:p>
            <a:pPr algn="ctr"/>
            <a:r>
              <a:rPr lang="en-US" sz="2800" b="1" dirty="0">
                <a:solidFill>
                  <a:srgbClr val="49C5B1"/>
                </a:solidFill>
                <a:latin typeface="Arial" panose="020B0604020202020204" pitchFamily="34" charset="0"/>
                <a:cs typeface="Arial" panose="020B0604020202020204" pitchFamily="34" charset="0"/>
              </a:rPr>
              <a:t>Makeup Application Protocol for the Beauty Advisor</a:t>
            </a:r>
          </a:p>
          <a:p>
            <a:pPr algn="ctr"/>
            <a:endParaRPr lang="en-US" sz="1200" b="1" dirty="0">
              <a:solidFill>
                <a:srgbClr val="6CB49A"/>
              </a:solidFill>
              <a:latin typeface="Arial" panose="020B0604020202020204" pitchFamily="34" charset="0"/>
              <a:cs typeface="Arial" panose="020B0604020202020204" pitchFamily="34" charset="0"/>
            </a:endParaRPr>
          </a:p>
          <a:p>
            <a:pPr marL="571500" indent="-457200">
              <a:spcAft>
                <a:spcPts val="600"/>
              </a:spcAft>
              <a:buClr>
                <a:srgbClr val="49C5B1"/>
              </a:buClr>
              <a:buFont typeface="+mj-lt"/>
              <a:buAutoNum type="alphaUcPeriod"/>
            </a:pPr>
            <a:r>
              <a:rPr lang="en-US" dirty="0">
                <a:latin typeface="Arial" panose="020B0604020202020204" pitchFamily="34" charset="0"/>
                <a:cs typeface="Arial" panose="020B0604020202020204" pitchFamily="34" charset="0"/>
              </a:rPr>
              <a:t>Steps to Take Before Starting an Application</a:t>
            </a:r>
          </a:p>
          <a:p>
            <a:pPr marL="571500" indent="-457200">
              <a:spcAft>
                <a:spcPts val="600"/>
              </a:spcAft>
              <a:buClr>
                <a:srgbClr val="49C5B1"/>
              </a:buClr>
              <a:buFont typeface="+mj-lt"/>
              <a:buAutoNum type="alphaUcPeriod"/>
            </a:pPr>
            <a:r>
              <a:rPr lang="en-US" dirty="0">
                <a:latin typeface="Arial" panose="020B0604020202020204" pitchFamily="34" charset="0"/>
                <a:cs typeface="Arial" panose="020B0604020202020204" pitchFamily="34" charset="0"/>
              </a:rPr>
              <a:t>How to Handle Makeup Products and Tools</a:t>
            </a:r>
          </a:p>
          <a:p>
            <a:pPr marL="571500" indent="-457200">
              <a:spcAft>
                <a:spcPts val="600"/>
              </a:spcAft>
              <a:buClr>
                <a:srgbClr val="49C5B1"/>
              </a:buClr>
              <a:buFont typeface="+mj-lt"/>
              <a:buAutoNum type="alphaUcPeriod"/>
            </a:pPr>
            <a:r>
              <a:rPr lang="en-US" dirty="0">
                <a:latin typeface="Arial" panose="020B0604020202020204" pitchFamily="34" charset="0"/>
                <a:cs typeface="Arial" panose="020B0604020202020204" pitchFamily="34" charset="0"/>
              </a:rPr>
              <a:t>When Applying Makeup</a:t>
            </a:r>
          </a:p>
          <a:p>
            <a:pPr marL="571500" indent="-457200">
              <a:spcAft>
                <a:spcPts val="600"/>
              </a:spcAft>
              <a:buClr>
                <a:srgbClr val="49C5B1"/>
              </a:buClr>
              <a:buFont typeface="+mj-lt"/>
              <a:buAutoNum type="alphaUcPeriod"/>
            </a:pPr>
            <a:r>
              <a:rPr lang="en-US" dirty="0">
                <a:latin typeface="Arial" panose="020B0604020202020204" pitchFamily="34" charset="0"/>
                <a:cs typeface="Arial" panose="020B0604020202020204" pitchFamily="34" charset="0"/>
              </a:rPr>
              <a:t>Alternative to Applying Makeup on the Face</a:t>
            </a:r>
          </a:p>
          <a:p>
            <a:pPr marL="571500" indent="-457200">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571500" indent="-457200">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571500" indent="-4572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571500" indent="-4572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571500" indent="-4572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571500" indent="-4572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571500" indent="-4572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571500" indent="-4572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571500" indent="-4572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4572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buFontTx/>
              <a:buChar char="-"/>
            </a:pPr>
            <a:endParaRPr lang="en-US"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B0EE1B7D-A15E-4777-A108-6FF848BB3847}"/>
              </a:ext>
            </a:extLst>
          </p:cNvPr>
          <p:cNvSpPr>
            <a:spLocks noGrp="1"/>
          </p:cNvSpPr>
          <p:nvPr>
            <p:ph type="title"/>
          </p:nvPr>
        </p:nvSpPr>
        <p:spPr>
          <a:xfrm>
            <a:off x="1335223" y="994104"/>
            <a:ext cx="8229600" cy="941718"/>
          </a:xfrm>
        </p:spPr>
        <p:txBody>
          <a:bodyPr>
            <a:normAutofit fontScale="90000"/>
          </a:bodyPr>
          <a:lstStyle/>
          <a:p>
            <a:r>
              <a:rPr lang="en-US" sz="3200" b="1" dirty="0">
                <a:latin typeface="Arial" panose="020B0604020202020204" pitchFamily="34" charset="0"/>
                <a:cs typeface="Arial" panose="020B0604020202020204" pitchFamily="34" charset="0"/>
              </a:rPr>
              <a:t>3. Customer interactions, </a:t>
            </a:r>
            <a:r>
              <a:rPr lang="en-US" sz="3200" cap="none" dirty="0">
                <a:latin typeface="Arial" panose="020B0604020202020204" pitchFamily="34" charset="0"/>
                <a:cs typeface="Arial" panose="020B0604020202020204" pitchFamily="34" charset="0"/>
              </a:rPr>
              <a:t>continued</a:t>
            </a:r>
            <a:br>
              <a:rPr lang="en-US" sz="3200" b="1" dirty="0">
                <a:latin typeface="Arial" panose="020B0604020202020204" pitchFamily="34" charset="0"/>
                <a:cs typeface="Arial" panose="020B0604020202020204" pitchFamily="34" charset="0"/>
              </a:rPr>
            </a:br>
            <a:endParaRPr lang="en-US" sz="3100" b="1" cap="none" dirty="0">
              <a:solidFill>
                <a:srgbClr val="49C5B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153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22</a:t>
            </a:fld>
            <a:endParaRPr lang="en-US" dirty="0"/>
          </a:p>
        </p:txBody>
      </p:sp>
      <p:sp>
        <p:nvSpPr>
          <p:cNvPr id="9" name="TextBox 8">
            <a:extLst>
              <a:ext uri="{FF2B5EF4-FFF2-40B4-BE49-F238E27FC236}">
                <a16:creationId xmlns:a16="http://schemas.microsoft.com/office/drawing/2014/main" id="{E74AC06D-5B27-4983-B21B-D9D371E5C36E}"/>
              </a:ext>
            </a:extLst>
          </p:cNvPr>
          <p:cNvSpPr txBox="1"/>
          <p:nvPr/>
        </p:nvSpPr>
        <p:spPr>
          <a:xfrm>
            <a:off x="847681" y="1863298"/>
            <a:ext cx="6310305" cy="4816703"/>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600"/>
              </a:spcAft>
              <a:buClr>
                <a:srgbClr val="49C5B1"/>
              </a:buClr>
              <a:buSzTx/>
              <a:buFont typeface="+mj-lt"/>
              <a:buAutoNum type="arabicPeriod"/>
              <a:tabLst/>
              <a:defRPr/>
            </a:pPr>
            <a:r>
              <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Ask your customer for a health check.</a:t>
            </a:r>
          </a:p>
          <a:p>
            <a:pPr marL="457200" marR="0" lvl="0" indent="-457200" algn="l" defTabSz="457200" rtl="0" eaLnBrk="1" fontAlgn="auto" latinLnBrk="0" hangingPunct="1">
              <a:lnSpc>
                <a:spcPct val="100000"/>
              </a:lnSpc>
              <a:spcBef>
                <a:spcPts val="0"/>
              </a:spcBef>
              <a:spcAft>
                <a:spcPts val="600"/>
              </a:spcAft>
              <a:buClr>
                <a:srgbClr val="49C5B1"/>
              </a:buClr>
              <a:buSzTx/>
              <a:buFont typeface="+mj-lt"/>
              <a:buAutoNum type="arabicPeriod"/>
              <a:tabLst/>
              <a:defRPr/>
            </a:pPr>
            <a:r>
              <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Have them complete the consumer agreement (including contact tracing info).</a:t>
            </a:r>
          </a:p>
          <a:p>
            <a:pPr marL="457200" lvl="0" indent="-457200" defTabSz="457200">
              <a:spcAft>
                <a:spcPts val="600"/>
              </a:spcAft>
              <a:buClr>
                <a:srgbClr val="49C5B1"/>
              </a:buClr>
              <a:buFont typeface="+mj-lt"/>
              <a:buAutoNum type="arabicPeriod"/>
              <a:defRPr/>
            </a:pPr>
            <a:r>
              <a:rPr lang="en-US" sz="2200" dirty="0">
                <a:solidFill>
                  <a:srgbClr val="002855"/>
                </a:solidFill>
                <a:latin typeface="Arial" panose="020B0604020202020204" pitchFamily="34" charset="0"/>
                <a:cs typeface="Arial" panose="020B0604020202020204" pitchFamily="34" charset="0"/>
              </a:rPr>
              <a:t>Don’t share pens (if customer needs to use your pen, disinfect before and after use).</a:t>
            </a:r>
          </a:p>
          <a:p>
            <a:pPr marL="457200" lvl="0" indent="-457200" defTabSz="457200">
              <a:spcAft>
                <a:spcPts val="600"/>
              </a:spcAft>
              <a:buClr>
                <a:srgbClr val="49C5B1"/>
              </a:buClr>
              <a:buFont typeface="+mj-lt"/>
              <a:buAutoNum type="arabicPeriod"/>
              <a:defRPr/>
            </a:pPr>
            <a:r>
              <a:rPr lang="en-US" sz="2200" dirty="0">
                <a:solidFill>
                  <a:srgbClr val="002855"/>
                </a:solidFill>
                <a:latin typeface="Arial" panose="020B0604020202020204" pitchFamily="34" charset="0"/>
                <a:cs typeface="Arial" panose="020B0604020202020204" pitchFamily="34" charset="0"/>
              </a:rPr>
              <a:t>No personal belongings on counter (ask customer to put their phone away and do not allow purses or handbags on your workspace counter).</a:t>
            </a:r>
          </a:p>
          <a:p>
            <a:pPr marL="457200" lvl="0" indent="-457200" defTabSz="457200">
              <a:spcAft>
                <a:spcPts val="600"/>
              </a:spcAft>
              <a:buClr>
                <a:srgbClr val="49C5B1"/>
              </a:buClr>
              <a:buFont typeface="+mj-lt"/>
              <a:buAutoNum type="arabicPeriod"/>
              <a:defRPr/>
            </a:pPr>
            <a:r>
              <a:rPr lang="en-US" sz="2200" dirty="0">
                <a:solidFill>
                  <a:srgbClr val="002855"/>
                </a:solidFill>
                <a:latin typeface="Arial" panose="020B0604020202020204" pitchFamily="34" charset="0"/>
                <a:cs typeface="Arial" panose="020B0604020202020204" pitchFamily="34" charset="0"/>
              </a:rPr>
              <a:t>Have your customer place their personal belongings on the floor in front of them by their feet. </a:t>
            </a:r>
            <a:endPar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a:p>
            <a:pPr marL="285750" lvl="0" indent="-285750" defTabSz="457200">
              <a:buFont typeface="Arial" panose="020B0604020202020204" pitchFamily="34" charset="0"/>
              <a:buChar char="•"/>
              <a:defRPr/>
            </a:pP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4F79937-9D5B-4146-931A-FA924B7ADF23}"/>
              </a:ext>
            </a:extLst>
          </p:cNvPr>
          <p:cNvPicPr>
            <a:picLocks noChangeAspect="1"/>
          </p:cNvPicPr>
          <p:nvPr/>
        </p:nvPicPr>
        <p:blipFill>
          <a:blip r:embed="rId3"/>
          <a:stretch>
            <a:fillRect/>
          </a:stretch>
        </p:blipFill>
        <p:spPr>
          <a:xfrm>
            <a:off x="7243711" y="1863298"/>
            <a:ext cx="1232246" cy="3936341"/>
          </a:xfrm>
          <a:prstGeom prst="rect">
            <a:avLst/>
          </a:prstGeom>
        </p:spPr>
      </p:pic>
      <p:sp>
        <p:nvSpPr>
          <p:cNvPr id="2" name="TextBox 1">
            <a:extLst>
              <a:ext uri="{FF2B5EF4-FFF2-40B4-BE49-F238E27FC236}">
                <a16:creationId xmlns:a16="http://schemas.microsoft.com/office/drawing/2014/main" id="{7244E893-2ECD-447E-BB3B-F5AF9B9232F0}"/>
              </a:ext>
            </a:extLst>
          </p:cNvPr>
          <p:cNvSpPr txBox="1"/>
          <p:nvPr/>
        </p:nvSpPr>
        <p:spPr>
          <a:xfrm>
            <a:off x="1228724" y="959944"/>
            <a:ext cx="7343776" cy="461665"/>
          </a:xfrm>
          <a:prstGeom prst="rect">
            <a:avLst/>
          </a:prstGeom>
          <a:noFill/>
        </p:spPr>
        <p:txBody>
          <a:bodyPr wrap="square" rtlCol="0">
            <a:spAutoFit/>
          </a:bodyPr>
          <a:lstStyle/>
          <a:p>
            <a:pPr lvl="0" defTabSz="457200">
              <a:defRPr/>
            </a:pPr>
            <a:r>
              <a:rPr lang="en-US" sz="2400" b="1" dirty="0">
                <a:solidFill>
                  <a:srgbClr val="002855"/>
                </a:solidFill>
                <a:latin typeface="Arial" panose="020B0604020202020204" pitchFamily="34" charset="0"/>
                <a:cs typeface="Arial" panose="020B0604020202020204" pitchFamily="34" charset="0"/>
              </a:rPr>
              <a:t>A. Steps to Take Before Starting an Application</a:t>
            </a:r>
          </a:p>
        </p:txBody>
      </p:sp>
    </p:spTree>
    <p:extLst>
      <p:ext uri="{BB962C8B-B14F-4D97-AF65-F5344CB8AC3E}">
        <p14:creationId xmlns:p14="http://schemas.microsoft.com/office/powerpoint/2010/main" val="3574518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23</a:t>
            </a:fld>
            <a:endParaRPr lang="en-US" dirty="0"/>
          </a:p>
        </p:txBody>
      </p:sp>
      <p:sp>
        <p:nvSpPr>
          <p:cNvPr id="5" name="TextBox 4">
            <a:extLst>
              <a:ext uri="{FF2B5EF4-FFF2-40B4-BE49-F238E27FC236}">
                <a16:creationId xmlns:a16="http://schemas.microsoft.com/office/drawing/2014/main" id="{AEAB3140-87D0-4A5C-B2B3-E0037C47777A}"/>
              </a:ext>
            </a:extLst>
          </p:cNvPr>
          <p:cNvSpPr txBox="1"/>
          <p:nvPr/>
        </p:nvSpPr>
        <p:spPr>
          <a:xfrm>
            <a:off x="906838" y="1572536"/>
            <a:ext cx="7779962" cy="5847755"/>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600"/>
              </a:spcAft>
              <a:buClr>
                <a:srgbClr val="49C5B1"/>
              </a:buClr>
              <a:buSzTx/>
              <a:buFont typeface="+mj-lt"/>
              <a:buAutoNum type="arabicPeriod" startAt="6"/>
              <a:tabLst/>
              <a:defRPr/>
            </a:pPr>
            <a:r>
              <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Ask your customer if they have ever experienced a reaction to makeup/skincare? If so, what kind?</a:t>
            </a:r>
          </a:p>
          <a:p>
            <a:pPr marL="342900" marR="0" lvl="0" indent="-342900" algn="l" defTabSz="457200" rtl="0" eaLnBrk="1" fontAlgn="auto" latinLnBrk="0" hangingPunct="1">
              <a:lnSpc>
                <a:spcPct val="100000"/>
              </a:lnSpc>
              <a:spcBef>
                <a:spcPts val="0"/>
              </a:spcBef>
              <a:spcAft>
                <a:spcPts val="600"/>
              </a:spcAft>
              <a:buClr>
                <a:srgbClr val="49C5B1"/>
              </a:buClr>
              <a:buSzTx/>
              <a:buFont typeface="+mj-lt"/>
              <a:buAutoNum type="arabicPeriod" startAt="6"/>
              <a:tabLst/>
              <a:defRPr/>
            </a:pPr>
            <a:r>
              <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Ask if they have allergies of any kind (i.e. shellfish, peanuts). Keep in mind that some people may also have reactions to fragrance.</a:t>
            </a:r>
          </a:p>
          <a:p>
            <a:pPr marL="342900" marR="0" lvl="0" indent="-342900" algn="l" defTabSz="457200" rtl="0" eaLnBrk="1" fontAlgn="auto" latinLnBrk="0" hangingPunct="1">
              <a:lnSpc>
                <a:spcPct val="100000"/>
              </a:lnSpc>
              <a:spcBef>
                <a:spcPts val="0"/>
              </a:spcBef>
              <a:spcAft>
                <a:spcPts val="600"/>
              </a:spcAft>
              <a:buClr>
                <a:srgbClr val="49C5B1"/>
              </a:buClr>
              <a:buSzTx/>
              <a:buFont typeface="+mj-lt"/>
              <a:buAutoNum type="arabicPeriod" startAt="6"/>
              <a:tabLst/>
              <a:defRPr/>
            </a:pPr>
            <a:r>
              <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Ask if your customer is wearing contact lenses. Contact-wearers are much more prone to eye irritation; if you plan on using any products with a strong scent, your customer should keep their eyes closed while you’re working to prevent excessive tearing.</a:t>
            </a:r>
          </a:p>
          <a:p>
            <a:pPr marL="342900" marR="0" lvl="0" indent="-342900" algn="l" defTabSz="457200" rtl="0" eaLnBrk="1" fontAlgn="auto" latinLnBrk="0" hangingPunct="1">
              <a:lnSpc>
                <a:spcPct val="100000"/>
              </a:lnSpc>
              <a:spcBef>
                <a:spcPts val="0"/>
              </a:spcBef>
              <a:spcAft>
                <a:spcPts val="600"/>
              </a:spcAft>
              <a:buClr>
                <a:srgbClr val="49C5B1"/>
              </a:buClr>
              <a:buSzTx/>
              <a:buFont typeface="+mj-lt"/>
              <a:buAutoNum type="arabicPeriod" startAt="6"/>
              <a:tabLst/>
              <a:defRPr/>
            </a:pPr>
            <a:r>
              <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 If your customer has irritated or broken skin, do not apply any product. Do not treat a client if they have open sores, pink eye, or a fever.  If a product irritates your customer’s skin, remove it immediately and discontinue use.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startAt="6"/>
              <a:tabLst/>
              <a:defRPr/>
            </a:pPr>
            <a:endParaRPr kumimoji="0" lang="en-US" b="0" i="0" u="none" strike="noStrike" kern="1200" cap="none" spc="0" normalizeH="0" baseline="0" noProof="0" dirty="0">
              <a:ln>
                <a:noFill/>
              </a:ln>
              <a:solidFill>
                <a:prstClr val="black"/>
              </a:solidFill>
              <a:effectLst/>
              <a:uLnTx/>
              <a:uFillTx/>
              <a:latin typeface="Century Gothic"/>
              <a:ea typeface="+mn-ea"/>
              <a:cs typeface="Century Gothic"/>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startAt="6"/>
              <a:tabLst/>
              <a:defRPr/>
            </a:pPr>
            <a:endParaRPr kumimoji="0" lang="en-US" sz="1400" b="0" i="0" u="none" strike="noStrike" kern="1200" cap="none" spc="0" normalizeH="0" baseline="0" noProof="0" dirty="0">
              <a:ln>
                <a:noFill/>
              </a:ln>
              <a:solidFill>
                <a:prstClr val="black"/>
              </a:solidFill>
              <a:effectLst/>
              <a:uLnTx/>
              <a:uFillTx/>
              <a:latin typeface="Century Gothic"/>
              <a:ea typeface="+mn-ea"/>
              <a:cs typeface="Century Gothic"/>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startAt="6"/>
              <a:tabLst/>
              <a:defRPr/>
            </a:pPr>
            <a:endParaRPr kumimoji="0" lang="en-US" sz="1400" b="0" i="0" u="none" strike="noStrike" kern="1200" cap="none" spc="0" normalizeH="0" baseline="0" noProof="0" dirty="0">
              <a:ln>
                <a:noFill/>
              </a:ln>
              <a:solidFill>
                <a:prstClr val="black"/>
              </a:solidFill>
              <a:effectLst/>
              <a:uLnTx/>
              <a:uFillTx/>
              <a:latin typeface="Century Gothic"/>
              <a:ea typeface="+mn-ea"/>
              <a:cs typeface="Century Gothic"/>
            </a:endParaRPr>
          </a:p>
        </p:txBody>
      </p:sp>
      <p:sp>
        <p:nvSpPr>
          <p:cNvPr id="6" name="TextBox 5">
            <a:extLst>
              <a:ext uri="{FF2B5EF4-FFF2-40B4-BE49-F238E27FC236}">
                <a16:creationId xmlns:a16="http://schemas.microsoft.com/office/drawing/2014/main" id="{A075340F-43E2-45FA-8318-D361FF13A042}"/>
              </a:ext>
            </a:extLst>
          </p:cNvPr>
          <p:cNvSpPr txBox="1"/>
          <p:nvPr/>
        </p:nvSpPr>
        <p:spPr>
          <a:xfrm>
            <a:off x="1228724" y="959944"/>
            <a:ext cx="7343776" cy="461665"/>
          </a:xfrm>
          <a:prstGeom prst="rect">
            <a:avLst/>
          </a:prstGeom>
          <a:noFill/>
        </p:spPr>
        <p:txBody>
          <a:bodyPr wrap="square" rtlCol="0">
            <a:spAutoFit/>
          </a:bodyPr>
          <a:lstStyle/>
          <a:p>
            <a:pPr lvl="0" defTabSz="457200">
              <a:defRPr/>
            </a:pPr>
            <a:r>
              <a:rPr lang="en-US" sz="2400" b="1" dirty="0">
                <a:solidFill>
                  <a:srgbClr val="002855"/>
                </a:solidFill>
                <a:latin typeface="Arial" panose="020B0604020202020204" pitchFamily="34" charset="0"/>
                <a:cs typeface="Arial" panose="020B0604020202020204" pitchFamily="34" charset="0"/>
              </a:rPr>
              <a:t>A. Steps to Take Before Starting an Application</a:t>
            </a:r>
          </a:p>
        </p:txBody>
      </p:sp>
    </p:spTree>
    <p:extLst>
      <p:ext uri="{BB962C8B-B14F-4D97-AF65-F5344CB8AC3E}">
        <p14:creationId xmlns:p14="http://schemas.microsoft.com/office/powerpoint/2010/main" val="354965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24</a:t>
            </a:fld>
            <a:endParaRPr lang="en-US" dirty="0"/>
          </a:p>
        </p:txBody>
      </p:sp>
      <p:sp>
        <p:nvSpPr>
          <p:cNvPr id="7" name="TextBox 6">
            <a:extLst>
              <a:ext uri="{FF2B5EF4-FFF2-40B4-BE49-F238E27FC236}">
                <a16:creationId xmlns:a16="http://schemas.microsoft.com/office/drawing/2014/main" id="{A6286032-E5C9-44D6-986A-9401BF2B44B3}"/>
              </a:ext>
            </a:extLst>
          </p:cNvPr>
          <p:cNvSpPr txBox="1"/>
          <p:nvPr/>
        </p:nvSpPr>
        <p:spPr>
          <a:xfrm>
            <a:off x="1051551" y="1734651"/>
            <a:ext cx="7084834" cy="4708981"/>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600"/>
              </a:spcAft>
              <a:buClr>
                <a:srgbClr val="49C5B1"/>
              </a:buClr>
              <a:buSzTx/>
              <a:buFont typeface="+mj-lt"/>
              <a:buAutoNum type="arabicPeriod"/>
              <a:tabLst/>
              <a:defRPr/>
            </a:pPr>
            <a:r>
              <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ALL sampling products must be stored and secured in a controlled space </a:t>
            </a:r>
            <a:r>
              <a:rPr kumimoji="0" lang="en-US" sz="2200" b="0" i="0" u="sng"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not accessible to the public</a:t>
            </a:r>
            <a:r>
              <a:rPr kumimoji="0" lang="en-US" sz="2200" b="0" i="0"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a:t>
            </a:r>
          </a:p>
          <a:p>
            <a:pPr marL="457200" marR="0" lvl="0" indent="-457200" algn="l" defTabSz="457200" rtl="0" eaLnBrk="1" fontAlgn="auto" latinLnBrk="0" hangingPunct="1">
              <a:lnSpc>
                <a:spcPct val="100000"/>
              </a:lnSpc>
              <a:spcBef>
                <a:spcPts val="0"/>
              </a:spcBef>
              <a:spcAft>
                <a:spcPts val="600"/>
              </a:spcAft>
              <a:buClr>
                <a:srgbClr val="49C5B1"/>
              </a:buClr>
              <a:buSzTx/>
              <a:buFont typeface="+mj-lt"/>
              <a:buAutoNum type="arabicPeriod"/>
              <a:tabLst/>
              <a:defRPr/>
            </a:pPr>
            <a:r>
              <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Each product must be sanitized before and after each application. </a:t>
            </a:r>
          </a:p>
          <a:p>
            <a:pPr marL="457200" lvl="0" indent="-457200" defTabSz="457200">
              <a:spcAft>
                <a:spcPts val="600"/>
              </a:spcAft>
              <a:buClr>
                <a:srgbClr val="49C5B1"/>
              </a:buClr>
              <a:buFont typeface="+mj-lt"/>
              <a:buAutoNum type="arabicPeriod"/>
              <a:defRPr/>
            </a:pPr>
            <a:r>
              <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Only single-use, disposable applicators are to be used for product sampling or application</a:t>
            </a:r>
            <a:r>
              <a:rPr kumimoji="0" lang="en-US" sz="20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 </a:t>
            </a:r>
            <a:r>
              <a:rPr lang="en-US" sz="2000" dirty="0">
                <a:solidFill>
                  <a:srgbClr val="002855"/>
                </a:solidFill>
                <a:latin typeface="Arial" panose="020B0604020202020204" pitchFamily="34" charset="0"/>
                <a:cs typeface="Arial" panose="020B0604020202020204" pitchFamily="34" charset="0"/>
              </a:rPr>
              <a:t>(suggested disposable applicators on pages 9 &amp; 10 of the </a:t>
            </a:r>
            <a:r>
              <a:rPr lang="en-US" sz="2000" i="1" u="sng" dirty="0">
                <a:solidFill>
                  <a:srgbClr val="002855"/>
                </a:solidFill>
                <a:latin typeface="Arial" panose="020B0604020202020204" pitchFamily="34" charset="0"/>
                <a:cs typeface="Arial" panose="020B0604020202020204" pitchFamily="34" charset="0"/>
              </a:rPr>
              <a:t>Elevated Best Practices &amp; Prevention  Measures for the Cosmetic Industry</a:t>
            </a:r>
            <a:r>
              <a:rPr lang="en-US" sz="2000" dirty="0">
                <a:solidFill>
                  <a:srgbClr val="002855"/>
                </a:solidFill>
                <a:latin typeface="Arial" panose="020B0604020202020204" pitchFamily="34" charset="0"/>
                <a:cs typeface="Arial" panose="020B0604020202020204" pitchFamily="34" charset="0"/>
              </a:rPr>
              <a:t>).</a:t>
            </a:r>
            <a:endParaRPr kumimoji="0" lang="en-US" sz="20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600"/>
              </a:spcAft>
              <a:buClr>
                <a:srgbClr val="49C5B1"/>
              </a:buClr>
              <a:buSzTx/>
              <a:buFont typeface="+mj-lt"/>
              <a:buAutoNum type="arabicPeriod"/>
              <a:tabLst/>
              <a:defRPr/>
            </a:pPr>
            <a:r>
              <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One fully cleaned cosmetic brush set is to be used per customer. </a:t>
            </a:r>
          </a:p>
          <a:p>
            <a:pPr marL="457200" marR="0" lvl="0" indent="-457200" algn="l" defTabSz="457200" rtl="0" eaLnBrk="1" fontAlgn="auto" latinLnBrk="0" hangingPunct="1">
              <a:lnSpc>
                <a:spcPct val="100000"/>
              </a:lnSpc>
              <a:spcBef>
                <a:spcPts val="0"/>
              </a:spcBef>
              <a:spcAft>
                <a:spcPts val="600"/>
              </a:spcAft>
              <a:buClr>
                <a:srgbClr val="49C5B1"/>
              </a:buClr>
              <a:buSzTx/>
              <a:buFont typeface="+mj-lt"/>
              <a:buAutoNum type="arabicPeriod"/>
              <a:tabLst/>
              <a:defRPr/>
            </a:pPr>
            <a:r>
              <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If sampling with a face chart, all products must be sanitized before and after each use. </a:t>
            </a:r>
          </a:p>
        </p:txBody>
      </p:sp>
      <p:sp>
        <p:nvSpPr>
          <p:cNvPr id="2" name="Rectangle 1">
            <a:extLst>
              <a:ext uri="{FF2B5EF4-FFF2-40B4-BE49-F238E27FC236}">
                <a16:creationId xmlns:a16="http://schemas.microsoft.com/office/drawing/2014/main" id="{42B6039D-7C25-45BC-8577-4FE8AB584ADC}"/>
              </a:ext>
            </a:extLst>
          </p:cNvPr>
          <p:cNvSpPr/>
          <p:nvPr/>
        </p:nvSpPr>
        <p:spPr>
          <a:xfrm>
            <a:off x="1280151" y="909280"/>
            <a:ext cx="6843155" cy="461665"/>
          </a:xfrm>
          <a:prstGeom prst="rect">
            <a:avLst/>
          </a:prstGeom>
        </p:spPr>
        <p:txBody>
          <a:bodyPr wrap="none">
            <a:spAutoFit/>
          </a:bodyPr>
          <a:lstStyle/>
          <a:p>
            <a:pPr defTabSz="457200">
              <a:defRPr/>
            </a:pPr>
            <a:r>
              <a:rPr lang="en-US" sz="2200" b="1" dirty="0">
                <a:solidFill>
                  <a:srgbClr val="002855"/>
                </a:solidFill>
                <a:latin typeface="Arial" panose="020B0604020202020204" pitchFamily="34" charset="0"/>
                <a:cs typeface="Arial" panose="020B0604020202020204" pitchFamily="34" charset="0"/>
              </a:rPr>
              <a:t>B. </a:t>
            </a:r>
            <a:r>
              <a:rPr lang="en-US" sz="2400" b="1" dirty="0">
                <a:solidFill>
                  <a:srgbClr val="002855"/>
                </a:solidFill>
                <a:latin typeface="Arial" panose="020B0604020202020204" pitchFamily="34" charset="0"/>
                <a:cs typeface="Arial" panose="020B0604020202020204" pitchFamily="34" charset="0"/>
              </a:rPr>
              <a:t>How to Handle Makeup Products and Tools</a:t>
            </a:r>
          </a:p>
        </p:txBody>
      </p:sp>
    </p:spTree>
    <p:extLst>
      <p:ext uri="{BB962C8B-B14F-4D97-AF65-F5344CB8AC3E}">
        <p14:creationId xmlns:p14="http://schemas.microsoft.com/office/powerpoint/2010/main" val="2604095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25</a:t>
            </a:fld>
            <a:endParaRPr lang="en-US" dirty="0"/>
          </a:p>
        </p:txBody>
      </p:sp>
      <p:sp>
        <p:nvSpPr>
          <p:cNvPr id="7" name="TextBox 6">
            <a:extLst>
              <a:ext uri="{FF2B5EF4-FFF2-40B4-BE49-F238E27FC236}">
                <a16:creationId xmlns:a16="http://schemas.microsoft.com/office/drawing/2014/main" id="{A6286032-E5C9-44D6-986A-9401BF2B44B3}"/>
              </a:ext>
            </a:extLst>
          </p:cNvPr>
          <p:cNvSpPr txBox="1"/>
          <p:nvPr/>
        </p:nvSpPr>
        <p:spPr>
          <a:xfrm>
            <a:off x="1030466" y="1459527"/>
            <a:ext cx="7570609" cy="7740581"/>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600"/>
              </a:spcAft>
              <a:buClr>
                <a:srgbClr val="49C5B1"/>
              </a:buClr>
              <a:buSzTx/>
              <a:buFont typeface="+mj-lt"/>
              <a:buAutoNum type="arabicPeriod" startAt="6"/>
              <a:tabLst/>
              <a:defRPr/>
            </a:pPr>
            <a:r>
              <a:rPr lang="en-US" sz="2200" dirty="0">
                <a:solidFill>
                  <a:srgbClr val="002855"/>
                </a:solidFill>
                <a:latin typeface="Arial" panose="020B0604020202020204" pitchFamily="34" charset="0"/>
                <a:cs typeface="Arial" panose="020B0604020202020204" pitchFamily="34" charset="0"/>
              </a:rPr>
              <a:t>Rotate each set of testers every seven days. When opening any new product, immediately discard the applicators that come with the product.</a:t>
            </a:r>
            <a:br>
              <a:rPr lang="en-US" sz="1000" dirty="0">
                <a:solidFill>
                  <a:srgbClr val="002855"/>
                </a:solidFill>
                <a:latin typeface="Arial" panose="020B0604020202020204" pitchFamily="34" charset="0"/>
                <a:cs typeface="Arial" panose="020B0604020202020204" pitchFamily="34" charset="0"/>
              </a:rPr>
            </a:br>
            <a:br>
              <a:rPr lang="en-US" sz="1000" dirty="0">
                <a:solidFill>
                  <a:srgbClr val="002855"/>
                </a:solidFill>
                <a:latin typeface="Arial" panose="020B0604020202020204" pitchFamily="34" charset="0"/>
                <a:cs typeface="Arial" panose="020B0604020202020204" pitchFamily="34" charset="0"/>
              </a:rPr>
            </a:br>
            <a:r>
              <a:rPr lang="en-US" sz="2200" dirty="0">
                <a:solidFill>
                  <a:srgbClr val="002855"/>
                </a:solidFill>
                <a:latin typeface="Arial" panose="020B0604020202020204" pitchFamily="34" charset="0"/>
                <a:cs typeface="Arial" panose="020B0604020202020204" pitchFamily="34" charset="0"/>
              </a:rPr>
              <a:t>- Replace testers being used in the controlled</a:t>
            </a:r>
            <a:br>
              <a:rPr lang="en-US" sz="2200" dirty="0">
                <a:solidFill>
                  <a:srgbClr val="002855"/>
                </a:solidFill>
                <a:latin typeface="Arial" panose="020B0604020202020204" pitchFamily="34" charset="0"/>
                <a:cs typeface="Arial" panose="020B0604020202020204" pitchFamily="34" charset="0"/>
              </a:rPr>
            </a:br>
            <a:r>
              <a:rPr lang="en-US" sz="2200" dirty="0">
                <a:solidFill>
                  <a:srgbClr val="002855"/>
                </a:solidFill>
                <a:latin typeface="Arial" panose="020B0604020202020204" pitchFamily="34" charset="0"/>
                <a:cs typeface="Arial" panose="020B0604020202020204" pitchFamily="34" charset="0"/>
              </a:rPr>
              <a:t>  storage area at store level regularly.</a:t>
            </a:r>
            <a:br>
              <a:rPr lang="en-US" sz="2200" dirty="0">
                <a:solidFill>
                  <a:srgbClr val="002855"/>
                </a:solidFill>
                <a:latin typeface="Arial" panose="020B0604020202020204" pitchFamily="34" charset="0"/>
                <a:cs typeface="Arial" panose="020B0604020202020204" pitchFamily="34" charset="0"/>
              </a:rPr>
            </a:br>
            <a:r>
              <a:rPr lang="en-US" sz="2200" dirty="0">
                <a:solidFill>
                  <a:srgbClr val="002855"/>
                </a:solidFill>
                <a:latin typeface="Arial" panose="020B0604020202020204" pitchFamily="34" charset="0"/>
                <a:cs typeface="Arial" panose="020B0604020202020204" pitchFamily="34" charset="0"/>
              </a:rPr>
              <a:t>- Prepare personal makeup kits for talent on air.</a:t>
            </a:r>
            <a:br>
              <a:rPr lang="en-US" sz="2200" dirty="0">
                <a:solidFill>
                  <a:srgbClr val="002855"/>
                </a:solidFill>
                <a:latin typeface="Arial" panose="020B0604020202020204" pitchFamily="34" charset="0"/>
                <a:cs typeface="Arial" panose="020B0604020202020204" pitchFamily="34" charset="0"/>
              </a:rPr>
            </a:br>
            <a:r>
              <a:rPr lang="en-US" sz="2200" dirty="0">
                <a:solidFill>
                  <a:srgbClr val="002855"/>
                </a:solidFill>
                <a:latin typeface="Arial" panose="020B0604020202020204" pitchFamily="34" charset="0"/>
                <a:cs typeface="Arial" panose="020B0604020202020204" pitchFamily="34" charset="0"/>
              </a:rPr>
              <a:t>- Organize kits of new products for bridal parties</a:t>
            </a:r>
            <a:br>
              <a:rPr lang="en-US" sz="2200" dirty="0">
                <a:solidFill>
                  <a:srgbClr val="002855"/>
                </a:solidFill>
                <a:latin typeface="Arial" panose="020B0604020202020204" pitchFamily="34" charset="0"/>
                <a:cs typeface="Arial" panose="020B0604020202020204" pitchFamily="34" charset="0"/>
              </a:rPr>
            </a:br>
            <a:r>
              <a:rPr lang="en-US" sz="2200" dirty="0">
                <a:solidFill>
                  <a:srgbClr val="002855"/>
                </a:solidFill>
                <a:latin typeface="Arial" panose="020B0604020202020204" pitchFamily="34" charset="0"/>
                <a:cs typeface="Arial" panose="020B0604020202020204" pitchFamily="34" charset="0"/>
              </a:rPr>
              <a:t>  ahead of time. </a:t>
            </a:r>
          </a:p>
          <a:p>
            <a:pPr marL="457200" lvl="0" indent="-457200" defTabSz="457200">
              <a:spcAft>
                <a:spcPts val="600"/>
              </a:spcAft>
              <a:buClr>
                <a:srgbClr val="49C5B1"/>
              </a:buClr>
              <a:buFont typeface="+mj-lt"/>
              <a:buAutoNum type="arabicPeriod" startAt="6"/>
              <a:defRPr/>
            </a:pPr>
            <a:r>
              <a:rPr lang="en-US" sz="2200" dirty="0">
                <a:solidFill>
                  <a:srgbClr val="002855"/>
                </a:solidFill>
                <a:latin typeface="Arial" panose="020B0604020202020204" pitchFamily="34" charset="0"/>
                <a:cs typeface="Arial" panose="020B0604020202020204" pitchFamily="34" charset="0"/>
              </a:rPr>
              <a:t>Protocol should include </a:t>
            </a:r>
            <a:r>
              <a:rPr lang="en-US" sz="2200" b="1" dirty="0">
                <a:solidFill>
                  <a:srgbClr val="002855"/>
                </a:solidFill>
                <a:latin typeface="Arial" panose="020B0604020202020204" pitchFamily="34" charset="0"/>
                <a:cs typeface="Arial" panose="020B0604020202020204" pitchFamily="34" charset="0"/>
              </a:rPr>
              <a:t>specific instructions</a:t>
            </a:r>
            <a:r>
              <a:rPr lang="en-US" sz="2200" dirty="0">
                <a:solidFill>
                  <a:srgbClr val="002855"/>
                </a:solidFill>
                <a:latin typeface="Arial" panose="020B0604020202020204" pitchFamily="34" charset="0"/>
                <a:cs typeface="Arial" panose="020B0604020202020204" pitchFamily="34" charset="0"/>
              </a:rPr>
              <a:t> for: pencils, powder-based products, loose powders, liquid products, mascara, cream compounds, tubes, lipsticks, sponge and brush tips (specific instructions on </a:t>
            </a:r>
            <a:r>
              <a:rPr lang="en-US" sz="2000" dirty="0">
                <a:solidFill>
                  <a:srgbClr val="002855"/>
                </a:solidFill>
                <a:latin typeface="Arial" panose="020B0604020202020204" pitchFamily="34" charset="0"/>
                <a:cs typeface="Arial" panose="020B0604020202020204" pitchFamily="34" charset="0"/>
              </a:rPr>
              <a:t>pages 15 &amp; 16 of the </a:t>
            </a:r>
            <a:r>
              <a:rPr lang="en-US" sz="2000" i="1" u="sng" dirty="0">
                <a:solidFill>
                  <a:srgbClr val="002855"/>
                </a:solidFill>
                <a:latin typeface="Arial" panose="020B0604020202020204" pitchFamily="34" charset="0"/>
                <a:cs typeface="Arial" panose="020B0604020202020204" pitchFamily="34" charset="0"/>
              </a:rPr>
              <a:t>Elevated Best Practices &amp; Prevention  Measures for the Cosmetic Industry</a:t>
            </a:r>
            <a:r>
              <a:rPr lang="en-US" sz="2000" dirty="0">
                <a:solidFill>
                  <a:srgbClr val="002855"/>
                </a:solidFill>
                <a:latin typeface="Arial" panose="020B0604020202020204" pitchFamily="34" charset="0"/>
                <a:cs typeface="Arial" panose="020B0604020202020204" pitchFamily="34" charset="0"/>
              </a:rPr>
              <a:t>).</a:t>
            </a:r>
            <a:r>
              <a:rPr lang="en-US" sz="2200" dirty="0">
                <a:solidFill>
                  <a:srgbClr val="002855"/>
                </a:solidFill>
                <a:latin typeface="Arial" panose="020B0604020202020204" pitchFamily="34" charset="0"/>
                <a:cs typeface="Arial" panose="020B0604020202020204" pitchFamily="34" charset="0"/>
              </a:rPr>
              <a:t>  </a:t>
            </a:r>
            <a:br>
              <a:rPr lang="en-US" sz="2200" dirty="0">
                <a:solidFill>
                  <a:srgbClr val="002855"/>
                </a:solidFill>
                <a:latin typeface="Arial" panose="020B0604020202020204" pitchFamily="34" charset="0"/>
                <a:cs typeface="Arial" panose="020B0604020202020204" pitchFamily="34" charset="0"/>
              </a:rPr>
            </a:br>
            <a:endParaRPr lang="en-US" sz="2000" dirty="0">
              <a:solidFill>
                <a:prstClr val="black"/>
              </a:solidFill>
              <a:latin typeface="Arial" panose="020B0604020202020204" pitchFamily="34" charset="0"/>
              <a:cs typeface="Arial" panose="020B0604020202020204" pitchFamily="34" charset="0"/>
            </a:endParaRPr>
          </a:p>
          <a:p>
            <a:pPr lvl="0" defTabSz="457200">
              <a:defRPr/>
            </a:pPr>
            <a:endParaRPr lang="en-US" sz="2400" dirty="0">
              <a:solidFill>
                <a:prstClr val="black"/>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600"/>
              </a:spcAft>
              <a:buClr>
                <a:srgbClr val="990099"/>
              </a:buClr>
              <a:buSzTx/>
              <a:buFont typeface="+mj-lt"/>
              <a:buAutoNum type="arabicPeriod" startAt="6"/>
              <a:tabLst/>
              <a:defRPr/>
            </a:pPr>
            <a:endParaRPr lang="en-US" sz="2200" dirty="0">
              <a:solidFill>
                <a:srgbClr val="002855"/>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600"/>
              </a:spcAft>
              <a:buClr>
                <a:srgbClr val="990099"/>
              </a:buClr>
              <a:buSzTx/>
              <a:buFont typeface="+mj-lt"/>
              <a:buAutoNum type="arabicPeriod" startAt="6"/>
              <a:tabLst/>
              <a:defRPr/>
            </a:pPr>
            <a:endParaRPr lang="en-US" sz="2200" dirty="0">
              <a:solidFill>
                <a:srgbClr val="002855"/>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600"/>
              </a:spcAft>
              <a:buClr>
                <a:srgbClr val="990099"/>
              </a:buClr>
              <a:buSzTx/>
              <a:buFont typeface="+mj-lt"/>
              <a:buAutoNum type="arabicPeriod" startAt="6"/>
              <a:tabLst/>
              <a:defRPr/>
            </a:pPr>
            <a:endParaRPr lang="en-US" sz="2200" dirty="0">
              <a:solidFill>
                <a:srgbClr val="002855"/>
              </a:solidFill>
              <a:latin typeface="Arial" panose="020B0604020202020204" pitchFamily="34" charset="0"/>
              <a:cs typeface="Arial" panose="020B0604020202020204" pitchFamily="34" charset="0"/>
            </a:endParaRPr>
          </a:p>
          <a:p>
            <a:pPr lvl="0" defTabSz="457200">
              <a:defRPr/>
            </a:pPr>
            <a:endParaRPr lang="en-US" sz="2400" dirty="0">
              <a:solidFill>
                <a:prstClr val="black"/>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600"/>
              </a:spcAft>
              <a:buClr>
                <a:srgbClr val="990099"/>
              </a:buClr>
              <a:buSzTx/>
              <a:buFont typeface="+mj-lt"/>
              <a:buAutoNum type="arabicPeriod"/>
              <a:tabLst/>
              <a:defRPr/>
            </a:pPr>
            <a:endPar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46A0C1F-41AA-4542-A6BE-04F1F9CDB1EE}"/>
              </a:ext>
            </a:extLst>
          </p:cNvPr>
          <p:cNvSpPr/>
          <p:nvPr/>
        </p:nvSpPr>
        <p:spPr>
          <a:xfrm>
            <a:off x="1280151" y="909280"/>
            <a:ext cx="6843155" cy="461665"/>
          </a:xfrm>
          <a:prstGeom prst="rect">
            <a:avLst/>
          </a:prstGeom>
        </p:spPr>
        <p:txBody>
          <a:bodyPr wrap="none">
            <a:spAutoFit/>
          </a:bodyPr>
          <a:lstStyle/>
          <a:p>
            <a:pPr defTabSz="457200">
              <a:defRPr/>
            </a:pPr>
            <a:r>
              <a:rPr lang="en-US" sz="2200" b="1" dirty="0">
                <a:solidFill>
                  <a:srgbClr val="002855"/>
                </a:solidFill>
                <a:latin typeface="Arial" panose="020B0604020202020204" pitchFamily="34" charset="0"/>
                <a:cs typeface="Arial" panose="020B0604020202020204" pitchFamily="34" charset="0"/>
              </a:rPr>
              <a:t>B. </a:t>
            </a:r>
            <a:r>
              <a:rPr lang="en-US" sz="2400" b="1" dirty="0">
                <a:solidFill>
                  <a:srgbClr val="002855"/>
                </a:solidFill>
                <a:latin typeface="Arial" panose="020B0604020202020204" pitchFamily="34" charset="0"/>
                <a:cs typeface="Arial" panose="020B0604020202020204" pitchFamily="34" charset="0"/>
              </a:rPr>
              <a:t>How to Handle Makeup Products and Tools</a:t>
            </a:r>
          </a:p>
        </p:txBody>
      </p:sp>
    </p:spTree>
    <p:extLst>
      <p:ext uri="{BB962C8B-B14F-4D97-AF65-F5344CB8AC3E}">
        <p14:creationId xmlns:p14="http://schemas.microsoft.com/office/powerpoint/2010/main" val="1251975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26</a:t>
            </a:fld>
            <a:endParaRPr lang="en-US" dirty="0"/>
          </a:p>
        </p:txBody>
      </p:sp>
      <p:sp>
        <p:nvSpPr>
          <p:cNvPr id="7" name="TextBox 6">
            <a:extLst>
              <a:ext uri="{FF2B5EF4-FFF2-40B4-BE49-F238E27FC236}">
                <a16:creationId xmlns:a16="http://schemas.microsoft.com/office/drawing/2014/main" id="{A6286032-E5C9-44D6-986A-9401BF2B44B3}"/>
              </a:ext>
            </a:extLst>
          </p:cNvPr>
          <p:cNvSpPr txBox="1"/>
          <p:nvPr/>
        </p:nvSpPr>
        <p:spPr>
          <a:xfrm>
            <a:off x="975350" y="1696551"/>
            <a:ext cx="7711450" cy="4462760"/>
          </a:xfrm>
          <a:prstGeom prst="rect">
            <a:avLst/>
          </a:prstGeom>
          <a:noFill/>
        </p:spPr>
        <p:txBody>
          <a:bodyPr wrap="square" rtlCol="0">
            <a:spAutoFit/>
          </a:bodyPr>
          <a:lstStyle/>
          <a:p>
            <a:pPr marL="457200" lvl="0" indent="-457200" defTabSz="457200">
              <a:spcAft>
                <a:spcPts val="600"/>
              </a:spcAft>
              <a:buClr>
                <a:srgbClr val="49C5B1"/>
              </a:buClr>
              <a:buFont typeface="+mj-lt"/>
              <a:buAutoNum type="arabicPeriod"/>
              <a:defRPr/>
            </a:pPr>
            <a:r>
              <a:rPr lang="en-US" sz="2200" dirty="0">
                <a:solidFill>
                  <a:srgbClr val="002855"/>
                </a:solidFill>
                <a:latin typeface="Arial" panose="020B0604020202020204" pitchFamily="34" charset="0"/>
                <a:cs typeface="Arial" panose="020B0604020202020204" pitchFamily="34" charset="0"/>
              </a:rPr>
              <a:t>Only use clean, sanitized tools to transfer product.</a:t>
            </a:r>
          </a:p>
          <a:p>
            <a:pPr marL="457200" lvl="0" indent="-457200" defTabSz="457200">
              <a:spcAft>
                <a:spcPts val="600"/>
              </a:spcAft>
              <a:buClr>
                <a:srgbClr val="49C5B1"/>
              </a:buClr>
              <a:buFont typeface="+mj-lt"/>
              <a:buAutoNum type="arabicPeriod"/>
              <a:defRPr/>
            </a:pPr>
            <a:r>
              <a:rPr lang="en-US" sz="2200" dirty="0">
                <a:solidFill>
                  <a:srgbClr val="002855"/>
                </a:solidFill>
                <a:latin typeface="Arial" panose="020B0604020202020204" pitchFamily="34" charset="0"/>
                <a:cs typeface="Arial" panose="020B0604020202020204" pitchFamily="34" charset="0"/>
              </a:rPr>
              <a:t>Use a new, sanitized, disposable applicator to remove product from its container.</a:t>
            </a:r>
          </a:p>
          <a:p>
            <a:pPr marL="457200" lvl="0" indent="-457200" defTabSz="457200">
              <a:spcAft>
                <a:spcPts val="600"/>
              </a:spcAft>
              <a:buClr>
                <a:srgbClr val="49C5B1"/>
              </a:buClr>
              <a:buFont typeface="+mj-lt"/>
              <a:buAutoNum type="arabicPeriod"/>
              <a:defRPr/>
            </a:pPr>
            <a:r>
              <a:rPr lang="en-US" sz="2200" dirty="0">
                <a:solidFill>
                  <a:srgbClr val="002855"/>
                </a:solidFill>
                <a:latin typeface="Arial" panose="020B0604020202020204" pitchFamily="34" charset="0"/>
                <a:cs typeface="Arial" panose="020B0604020202020204" pitchFamily="34" charset="0"/>
              </a:rPr>
              <a:t>Always wear gloves. Never dip your fingers directly into the packaged product to remove it. Never double-dip by placing applicators or product back into a product container. Never use your hands to apply any cosmetics. </a:t>
            </a:r>
          </a:p>
          <a:p>
            <a:pPr marL="457200" lvl="0" indent="-457200" defTabSz="457200">
              <a:spcAft>
                <a:spcPts val="600"/>
              </a:spcAft>
              <a:buClr>
                <a:srgbClr val="49C5B1"/>
              </a:buClr>
              <a:buFont typeface="+mj-lt"/>
              <a:buAutoNum type="arabicPeriod"/>
              <a:defRPr/>
            </a:pPr>
            <a:r>
              <a:rPr lang="en-US" sz="2200" dirty="0">
                <a:solidFill>
                  <a:srgbClr val="002855"/>
                </a:solidFill>
                <a:latin typeface="Arial" panose="020B0604020202020204" pitchFamily="34" charset="0"/>
                <a:cs typeface="Arial" panose="020B0604020202020204" pitchFamily="34" charset="0"/>
              </a:rPr>
              <a:t>Once product has touched the skin, use a new, sanitized, disposable applicator to gather more from the container.</a:t>
            </a:r>
          </a:p>
          <a:p>
            <a:pPr marL="457200" lvl="0" indent="-457200" defTabSz="457200">
              <a:spcAft>
                <a:spcPts val="600"/>
              </a:spcAft>
              <a:buClr>
                <a:srgbClr val="49C5B1"/>
              </a:buClr>
              <a:buFont typeface="+mj-lt"/>
              <a:buAutoNum type="arabicPeriod"/>
              <a:defRPr/>
            </a:pPr>
            <a:r>
              <a:rPr lang="en-US" sz="2200" u="sng" dirty="0">
                <a:solidFill>
                  <a:srgbClr val="002855"/>
                </a:solidFill>
                <a:latin typeface="Arial" panose="020B0604020202020204" pitchFamily="34" charset="0"/>
                <a:cs typeface="Arial" panose="020B0604020202020204" pitchFamily="34" charset="0"/>
              </a:rPr>
              <a:t>Only use</a:t>
            </a:r>
            <a:r>
              <a:rPr lang="en-US" sz="2200" dirty="0">
                <a:solidFill>
                  <a:srgbClr val="002855"/>
                </a:solidFill>
                <a:latin typeface="Arial" panose="020B0604020202020204" pitchFamily="34" charset="0"/>
                <a:cs typeface="Arial" panose="020B0604020202020204" pitchFamily="34" charset="0"/>
              </a:rPr>
              <a:t> disposable applicators, and cosmetic brushes that have been </a:t>
            </a:r>
            <a:r>
              <a:rPr lang="en-US" sz="2200" b="1" dirty="0">
                <a:solidFill>
                  <a:srgbClr val="002855"/>
                </a:solidFill>
                <a:latin typeface="Arial" panose="020B0604020202020204" pitchFamily="34" charset="0"/>
                <a:cs typeface="Arial" panose="020B0604020202020204" pitchFamily="34" charset="0"/>
              </a:rPr>
              <a:t>soaked/washed/dried/sanitized</a:t>
            </a:r>
            <a:r>
              <a:rPr lang="en-US" sz="2200" dirty="0">
                <a:solidFill>
                  <a:srgbClr val="002855"/>
                </a:solidFill>
                <a:latin typeface="Arial" panose="020B0604020202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id="{34DDC819-5310-4CD5-88CE-4BD000E46BEE}"/>
              </a:ext>
            </a:extLst>
          </p:cNvPr>
          <p:cNvSpPr/>
          <p:nvPr/>
        </p:nvSpPr>
        <p:spPr>
          <a:xfrm>
            <a:off x="1280151" y="909280"/>
            <a:ext cx="4001224" cy="461665"/>
          </a:xfrm>
          <a:prstGeom prst="rect">
            <a:avLst/>
          </a:prstGeom>
        </p:spPr>
        <p:txBody>
          <a:bodyPr wrap="none">
            <a:spAutoFit/>
          </a:bodyPr>
          <a:lstStyle/>
          <a:p>
            <a:pPr defTabSz="457200">
              <a:defRPr/>
            </a:pPr>
            <a:r>
              <a:rPr lang="en-US" sz="2200" b="1" dirty="0">
                <a:solidFill>
                  <a:srgbClr val="002855"/>
                </a:solidFill>
                <a:latin typeface="Arial" panose="020B0604020202020204" pitchFamily="34" charset="0"/>
                <a:cs typeface="Arial" panose="020B0604020202020204" pitchFamily="34" charset="0"/>
              </a:rPr>
              <a:t>C. </a:t>
            </a:r>
            <a:r>
              <a:rPr lang="en-US" sz="2400" b="1" dirty="0">
                <a:solidFill>
                  <a:srgbClr val="002855"/>
                </a:solidFill>
                <a:latin typeface="Arial" panose="020B0604020202020204" pitchFamily="34" charset="0"/>
                <a:cs typeface="Arial" panose="020B0604020202020204" pitchFamily="34" charset="0"/>
              </a:rPr>
              <a:t>When Applying Makeup</a:t>
            </a:r>
          </a:p>
        </p:txBody>
      </p:sp>
    </p:spTree>
    <p:extLst>
      <p:ext uri="{BB962C8B-B14F-4D97-AF65-F5344CB8AC3E}">
        <p14:creationId xmlns:p14="http://schemas.microsoft.com/office/powerpoint/2010/main" val="2110807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27</a:t>
            </a:fld>
            <a:endParaRPr lang="en-US" dirty="0"/>
          </a:p>
        </p:txBody>
      </p:sp>
      <p:sp>
        <p:nvSpPr>
          <p:cNvPr id="5" name="TextBox 4">
            <a:extLst>
              <a:ext uri="{FF2B5EF4-FFF2-40B4-BE49-F238E27FC236}">
                <a16:creationId xmlns:a16="http://schemas.microsoft.com/office/drawing/2014/main" id="{3B44786A-AAFE-4A5E-8374-FCBC7B6E5663}"/>
              </a:ext>
            </a:extLst>
          </p:cNvPr>
          <p:cNvSpPr txBox="1"/>
          <p:nvPr/>
        </p:nvSpPr>
        <p:spPr>
          <a:xfrm>
            <a:off x="1030664" y="1476832"/>
            <a:ext cx="7837112" cy="4939814"/>
          </a:xfrm>
          <a:prstGeom prst="rect">
            <a:avLst/>
          </a:prstGeom>
          <a:noFill/>
        </p:spPr>
        <p:txBody>
          <a:bodyPr wrap="square" rtlCol="0">
            <a:spAutoFit/>
          </a:bodyPr>
          <a:lstStyle/>
          <a:p>
            <a:pPr marL="457200" lvl="0" indent="-457200" defTabSz="457200">
              <a:spcAft>
                <a:spcPts val="600"/>
              </a:spcAft>
              <a:buClr>
                <a:srgbClr val="49C5B1"/>
              </a:buClr>
              <a:buFont typeface="+mj-lt"/>
              <a:buAutoNum type="arabicPeriod" startAt="6"/>
              <a:defRPr/>
            </a:pPr>
            <a:r>
              <a:rPr lang="en-US" sz="2000" dirty="0">
                <a:solidFill>
                  <a:srgbClr val="002855"/>
                </a:solidFill>
                <a:latin typeface="Arial" panose="020B0604020202020204" pitchFamily="34" charset="0"/>
                <a:cs typeface="Arial" panose="020B0604020202020204" pitchFamily="34" charset="0"/>
              </a:rPr>
              <a:t>Only use a new set of clean brushes or sanitized disposable applicators to touch your customer’s skin. Place all used brushes in a sealable bag or closed dirty brush container and throw out all used disposable applicators. Never leave used brushes or applicators on your set up area. </a:t>
            </a:r>
          </a:p>
          <a:p>
            <a:pPr marL="457200" lvl="0" indent="-457200" defTabSz="457200">
              <a:spcAft>
                <a:spcPts val="600"/>
              </a:spcAft>
              <a:buClr>
                <a:srgbClr val="49C5B1"/>
              </a:buClr>
              <a:buFont typeface="+mj-lt"/>
              <a:buAutoNum type="arabicPeriod" startAt="6"/>
              <a:defRPr/>
            </a:pPr>
            <a:r>
              <a:rPr lang="en-US" sz="2000" dirty="0">
                <a:solidFill>
                  <a:srgbClr val="002855"/>
                </a:solidFill>
                <a:latin typeface="Arial" panose="020B0604020202020204" pitchFamily="34" charset="0"/>
                <a:cs typeface="Arial" panose="020B0604020202020204" pitchFamily="34" charset="0"/>
              </a:rPr>
              <a:t>When working with makeup brushes, tap or shake off excess product – never blow it off.</a:t>
            </a:r>
          </a:p>
          <a:p>
            <a:pPr marL="457200" marR="0" lvl="0" indent="-457200" algn="l" defTabSz="457200" rtl="0" eaLnBrk="1" fontAlgn="auto" latinLnBrk="0" hangingPunct="1">
              <a:lnSpc>
                <a:spcPct val="100000"/>
              </a:lnSpc>
              <a:spcBef>
                <a:spcPts val="0"/>
              </a:spcBef>
              <a:spcAft>
                <a:spcPts val="600"/>
              </a:spcAft>
              <a:buClr>
                <a:srgbClr val="49C5B1"/>
              </a:buClr>
              <a:buSzTx/>
              <a:buFont typeface="+mj-lt"/>
              <a:buAutoNum type="arabicPeriod" startAt="6"/>
              <a:tabLst/>
              <a:defRPr/>
            </a:pPr>
            <a:r>
              <a:rPr kumimoji="0" lang="en-US" sz="20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Dispense product in containers with pumps or droppers directly onto your applicator or palette without touching any surfaces. Do not let the dispenser touch the palette.</a:t>
            </a:r>
          </a:p>
          <a:p>
            <a:pPr marL="457200" marR="0" lvl="0" indent="-457200" algn="l" defTabSz="457200" rtl="0" eaLnBrk="1" fontAlgn="auto" latinLnBrk="0" hangingPunct="1">
              <a:lnSpc>
                <a:spcPct val="100000"/>
              </a:lnSpc>
              <a:spcBef>
                <a:spcPts val="0"/>
              </a:spcBef>
              <a:spcAft>
                <a:spcPts val="600"/>
              </a:spcAft>
              <a:buClr>
                <a:srgbClr val="49C5B1"/>
              </a:buClr>
              <a:buSzTx/>
              <a:buFont typeface="+mj-lt"/>
              <a:buAutoNum type="arabicPeriod" startAt="6"/>
              <a:tabLst/>
              <a:defRPr/>
            </a:pPr>
            <a:r>
              <a:rPr kumimoji="0" lang="en-US" sz="20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Use a spatula or palette</a:t>
            </a:r>
            <a:br>
              <a:rPr kumimoji="0" lang="en-US" sz="20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br>
            <a:r>
              <a:rPr kumimoji="0" lang="en-US" sz="20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 Complete any mixing required on the spatula or palette to prevent any foreign substances from touching the product.</a:t>
            </a:r>
            <a:br>
              <a:rPr kumimoji="0" lang="en-US" sz="20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br>
            <a:r>
              <a:rPr kumimoji="0" lang="en-US" sz="20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 When moistening or activating product on the palette, always use sterile water from a sealed bottle.</a:t>
            </a:r>
          </a:p>
        </p:txBody>
      </p:sp>
      <p:sp>
        <p:nvSpPr>
          <p:cNvPr id="6" name="Rectangle 5">
            <a:extLst>
              <a:ext uri="{FF2B5EF4-FFF2-40B4-BE49-F238E27FC236}">
                <a16:creationId xmlns:a16="http://schemas.microsoft.com/office/drawing/2014/main" id="{1E69A4C4-C1E7-4754-B7EF-2A188AFA3C5C}"/>
              </a:ext>
            </a:extLst>
          </p:cNvPr>
          <p:cNvSpPr/>
          <p:nvPr/>
        </p:nvSpPr>
        <p:spPr>
          <a:xfrm>
            <a:off x="1280151" y="909280"/>
            <a:ext cx="4001224" cy="461665"/>
          </a:xfrm>
          <a:prstGeom prst="rect">
            <a:avLst/>
          </a:prstGeom>
        </p:spPr>
        <p:txBody>
          <a:bodyPr wrap="none">
            <a:spAutoFit/>
          </a:bodyPr>
          <a:lstStyle/>
          <a:p>
            <a:pPr defTabSz="457200">
              <a:defRPr/>
            </a:pPr>
            <a:r>
              <a:rPr lang="en-US" sz="2200" b="1" dirty="0">
                <a:solidFill>
                  <a:srgbClr val="002855"/>
                </a:solidFill>
                <a:latin typeface="Arial" panose="020B0604020202020204" pitchFamily="34" charset="0"/>
                <a:cs typeface="Arial" panose="020B0604020202020204" pitchFamily="34" charset="0"/>
              </a:rPr>
              <a:t>C. </a:t>
            </a:r>
            <a:r>
              <a:rPr lang="en-US" sz="2400" b="1" dirty="0">
                <a:solidFill>
                  <a:srgbClr val="002855"/>
                </a:solidFill>
                <a:latin typeface="Arial" panose="020B0604020202020204" pitchFamily="34" charset="0"/>
                <a:cs typeface="Arial" panose="020B0604020202020204" pitchFamily="34" charset="0"/>
              </a:rPr>
              <a:t>When Applying Makeup</a:t>
            </a:r>
          </a:p>
        </p:txBody>
      </p:sp>
    </p:spTree>
    <p:extLst>
      <p:ext uri="{BB962C8B-B14F-4D97-AF65-F5344CB8AC3E}">
        <p14:creationId xmlns:p14="http://schemas.microsoft.com/office/powerpoint/2010/main" val="2859255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28</a:t>
            </a:fld>
            <a:endParaRPr lang="en-US" dirty="0"/>
          </a:p>
        </p:txBody>
      </p:sp>
      <p:sp>
        <p:nvSpPr>
          <p:cNvPr id="5" name="TextBox 4">
            <a:extLst>
              <a:ext uri="{FF2B5EF4-FFF2-40B4-BE49-F238E27FC236}">
                <a16:creationId xmlns:a16="http://schemas.microsoft.com/office/drawing/2014/main" id="{6901726E-7A95-4D7C-AE61-789F60BE1C19}"/>
              </a:ext>
            </a:extLst>
          </p:cNvPr>
          <p:cNvSpPr txBox="1"/>
          <p:nvPr/>
        </p:nvSpPr>
        <p:spPr>
          <a:xfrm>
            <a:off x="1280151" y="859682"/>
            <a:ext cx="8314839" cy="461665"/>
          </a:xfrm>
          <a:prstGeom prst="rect">
            <a:avLst/>
          </a:prstGeom>
          <a:noFill/>
        </p:spPr>
        <p:txBody>
          <a:bodyPr wrap="square" rtlCol="0">
            <a:spAutoFit/>
          </a:bodyPr>
          <a:lstStyle/>
          <a:p>
            <a:r>
              <a:rPr lang="en-US" sz="2400" b="1" cap="all" dirty="0">
                <a:solidFill>
                  <a:srgbClr val="002855"/>
                </a:solidFill>
                <a:latin typeface="Arial" panose="020B0604020202020204" pitchFamily="34" charset="0"/>
                <a:cs typeface="Arial" panose="020B0604020202020204" pitchFamily="34" charset="0"/>
              </a:rPr>
              <a:t>D. </a:t>
            </a:r>
            <a:r>
              <a:rPr lang="en-US" sz="2400" b="1" dirty="0">
                <a:solidFill>
                  <a:srgbClr val="002855"/>
                </a:solidFill>
                <a:latin typeface="Arial" panose="020B0604020202020204" pitchFamily="34" charset="0"/>
                <a:cs typeface="Arial" panose="020B0604020202020204" pitchFamily="34" charset="0"/>
              </a:rPr>
              <a:t>Alternative to Testing Cosmetics on Face</a:t>
            </a:r>
          </a:p>
        </p:txBody>
      </p:sp>
      <p:pic>
        <p:nvPicPr>
          <p:cNvPr id="7" name="Picture 6">
            <a:extLst>
              <a:ext uri="{FF2B5EF4-FFF2-40B4-BE49-F238E27FC236}">
                <a16:creationId xmlns:a16="http://schemas.microsoft.com/office/drawing/2014/main" id="{D61641B5-1F5E-4CD4-9737-4F1AAF0F7629}"/>
              </a:ext>
            </a:extLst>
          </p:cNvPr>
          <p:cNvPicPr>
            <a:picLocks noChangeAspect="1"/>
          </p:cNvPicPr>
          <p:nvPr/>
        </p:nvPicPr>
        <p:blipFill>
          <a:blip r:embed="rId3"/>
          <a:stretch>
            <a:fillRect/>
          </a:stretch>
        </p:blipFill>
        <p:spPr>
          <a:xfrm>
            <a:off x="4040910" y="1414223"/>
            <a:ext cx="3956194" cy="5316135"/>
          </a:xfrm>
          <a:prstGeom prst="rect">
            <a:avLst/>
          </a:prstGeom>
        </p:spPr>
      </p:pic>
      <p:sp>
        <p:nvSpPr>
          <p:cNvPr id="9" name="TextBox 8">
            <a:extLst>
              <a:ext uri="{FF2B5EF4-FFF2-40B4-BE49-F238E27FC236}">
                <a16:creationId xmlns:a16="http://schemas.microsoft.com/office/drawing/2014/main" id="{45388693-5879-47E7-82A9-0A989E566583}"/>
              </a:ext>
            </a:extLst>
          </p:cNvPr>
          <p:cNvSpPr txBox="1"/>
          <p:nvPr/>
        </p:nvSpPr>
        <p:spPr>
          <a:xfrm>
            <a:off x="643948" y="2286865"/>
            <a:ext cx="2625349" cy="43396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855"/>
                </a:solidFill>
                <a:effectLst/>
                <a:uLnTx/>
                <a:uFillTx/>
                <a:latin typeface="Century Gothic"/>
                <a:ea typeface="+mn-ea"/>
                <a:cs typeface="Century Gothic"/>
              </a:rPr>
              <a:t>Use a custom skin tone face chart, such as that offered by </a:t>
            </a:r>
            <a:r>
              <a:rPr kumimoji="0" lang="en-US" sz="2000" b="1" i="0" u="none" strike="noStrike" kern="1200" cap="none" spc="0" normalizeH="0" baseline="0" noProof="0" dirty="0" err="1">
                <a:ln>
                  <a:noFill/>
                </a:ln>
                <a:solidFill>
                  <a:srgbClr val="002855"/>
                </a:solidFill>
                <a:effectLst/>
                <a:uLnTx/>
                <a:uFillTx/>
                <a:latin typeface="Century Gothic"/>
                <a:ea typeface="+mn-ea"/>
                <a:cs typeface="Century Gothic"/>
              </a:rPr>
              <a:t>BeautySoClean</a:t>
            </a:r>
            <a:r>
              <a:rPr kumimoji="0" lang="en-US" sz="2000" b="1" i="0" u="none" strike="noStrike" kern="1200" cap="none" spc="0" normalizeH="0" baseline="30000" noProof="0" dirty="0">
                <a:ln>
                  <a:noFill/>
                </a:ln>
                <a:solidFill>
                  <a:srgbClr val="002855"/>
                </a:solidFill>
                <a:effectLst/>
                <a:uLnTx/>
                <a:uFillTx/>
                <a:latin typeface="Century Gothic"/>
                <a:ea typeface="+mn-ea"/>
                <a:cs typeface="Century Gothic"/>
              </a:rPr>
              <a:t>®</a:t>
            </a:r>
            <a:r>
              <a:rPr kumimoji="0" lang="en-US" sz="2000" b="1" i="0" u="none" strike="noStrike" kern="1200" cap="none" spc="0" normalizeH="0" baseline="0" noProof="0" dirty="0">
                <a:ln>
                  <a:noFill/>
                </a:ln>
                <a:solidFill>
                  <a:srgbClr val="002855"/>
                </a:solidFill>
                <a:effectLst/>
                <a:uLnTx/>
                <a:uFillTx/>
                <a:latin typeface="Century Gothic"/>
                <a:ea typeface="+mn-ea"/>
                <a:cs typeface="Century Gothic"/>
              </a:rPr>
              <a:t> </a:t>
            </a:r>
            <a:r>
              <a:rPr kumimoji="0" lang="en-US" sz="2000" b="1" i="0" strike="noStrike" kern="1200" cap="none" spc="0" normalizeH="0" baseline="0" noProof="0" dirty="0">
                <a:ln>
                  <a:noFill/>
                </a:ln>
                <a:solidFill>
                  <a:srgbClr val="002855"/>
                </a:solidFill>
                <a:effectLst/>
                <a:uLnTx/>
                <a:uFillTx/>
                <a:latin typeface="Century Gothic"/>
                <a:ea typeface="+mn-ea"/>
                <a:cs typeface="Century Gothic"/>
              </a:rPr>
              <a:t>o</a:t>
            </a:r>
            <a:r>
              <a:rPr lang="en-US" sz="2000" b="1" dirty="0">
                <a:solidFill>
                  <a:srgbClr val="002855"/>
                </a:solidFill>
                <a:latin typeface="Century Gothic"/>
                <a:cs typeface="Century Gothic"/>
              </a:rPr>
              <a:t>r other reputable suppliers.</a:t>
            </a:r>
            <a:endParaRPr kumimoji="0" lang="en-US" sz="2000" b="1" i="0" strike="noStrike" kern="1200" cap="none" spc="0" normalizeH="0" baseline="0" noProof="0" dirty="0">
              <a:ln>
                <a:noFill/>
              </a:ln>
              <a:solidFill>
                <a:srgbClr val="002855"/>
              </a:solidFill>
              <a:effectLst/>
              <a:uLnTx/>
              <a:uFillTx/>
              <a:latin typeface="Century Gothic"/>
              <a:ea typeface="+mn-ea"/>
              <a:cs typeface="Century Gothic"/>
            </a:endParaRPr>
          </a:p>
          <a:p>
            <a:pPr lvl="0" defTabSz="457200">
              <a:defRPr/>
            </a:pPr>
            <a:endParaRPr lang="en-US" dirty="0">
              <a:solidFill>
                <a:srgbClr val="990099"/>
              </a:solidFill>
              <a:latin typeface="Arial" panose="020B0604020202020204" pitchFamily="34" charset="0"/>
              <a:cs typeface="Arial" panose="020B0604020202020204" pitchFamily="34" charset="0"/>
            </a:endParaRPr>
          </a:p>
          <a:p>
            <a:pPr lvl="0" defTabSz="457200">
              <a:defRPr/>
            </a:pPr>
            <a:r>
              <a:rPr lang="en-US" sz="2000" dirty="0">
                <a:solidFill>
                  <a:srgbClr val="002855"/>
                </a:solidFill>
                <a:latin typeface="Arial" panose="020B0604020202020204" pitchFamily="34" charset="0"/>
                <a:cs typeface="Arial" panose="020B0604020202020204" pitchFamily="34" charset="0"/>
              </a:rPr>
              <a:t>Found on pages 19 – 36 of the </a:t>
            </a:r>
            <a:r>
              <a:rPr lang="en-US" sz="2000" i="1" u="sng" dirty="0">
                <a:solidFill>
                  <a:srgbClr val="002855"/>
                </a:solidFill>
                <a:latin typeface="Arial" panose="020B0604020202020204" pitchFamily="34" charset="0"/>
                <a:cs typeface="Arial" panose="020B0604020202020204" pitchFamily="34" charset="0"/>
              </a:rPr>
              <a:t>Elevated Best Practices &amp; Prevention  Measures for the Cosmetic Industry</a:t>
            </a:r>
            <a:endParaRPr lang="en-US" sz="2000" dirty="0">
              <a:solidFill>
                <a:srgbClr val="990099"/>
              </a:solidFill>
              <a:latin typeface="Arial" panose="020B0604020202020204" pitchFamily="34" charset="0"/>
              <a:cs typeface="Arial" panose="020B0604020202020204" pitchFamily="34" charset="0"/>
            </a:endParaRPr>
          </a:p>
          <a:p>
            <a:pPr lvl="0" defTabSz="457200">
              <a:defRPr/>
            </a:pPr>
            <a:endParaRPr kumimoji="0" lang="en-US" sz="1800" b="1" i="0" u="none" strike="noStrike" kern="1200" cap="none" spc="0" normalizeH="0" baseline="0" noProof="0" dirty="0">
              <a:ln>
                <a:noFill/>
              </a:ln>
              <a:solidFill>
                <a:srgbClr val="002855"/>
              </a:solidFill>
              <a:effectLst/>
              <a:uLnTx/>
              <a:uFillTx/>
              <a:latin typeface="Century Gothic"/>
              <a:ea typeface="+mn-ea"/>
              <a:cs typeface="Century Gothic"/>
            </a:endParaRPr>
          </a:p>
        </p:txBody>
      </p:sp>
    </p:spTree>
    <p:extLst>
      <p:ext uri="{BB962C8B-B14F-4D97-AF65-F5344CB8AC3E}">
        <p14:creationId xmlns:p14="http://schemas.microsoft.com/office/powerpoint/2010/main" val="3263873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8297" y="946005"/>
            <a:ext cx="8900928" cy="5769120"/>
          </a:xfrm>
          <a:prstGeom prst="rect">
            <a:avLst/>
          </a:prstGeom>
        </p:spPr>
      </p:pic>
      <p:sp>
        <p:nvSpPr>
          <p:cNvPr id="4" name="TextBox 3">
            <a:extLst>
              <a:ext uri="{FF2B5EF4-FFF2-40B4-BE49-F238E27FC236}">
                <a16:creationId xmlns:a16="http://schemas.microsoft.com/office/drawing/2014/main" id="{F914AD5E-1E5B-41D0-A4DF-51E0553850E1}"/>
              </a:ext>
            </a:extLst>
          </p:cNvPr>
          <p:cNvSpPr txBox="1"/>
          <p:nvPr/>
        </p:nvSpPr>
        <p:spPr>
          <a:xfrm>
            <a:off x="1061076" y="323938"/>
            <a:ext cx="8314839" cy="400110"/>
          </a:xfrm>
          <a:prstGeom prst="rect">
            <a:avLst/>
          </a:prstGeom>
          <a:noFill/>
        </p:spPr>
        <p:txBody>
          <a:bodyPr wrap="square" rtlCol="0">
            <a:spAutoFit/>
          </a:bodyPr>
          <a:lstStyle/>
          <a:p>
            <a:r>
              <a:rPr lang="en-US" sz="2000" b="1" dirty="0">
                <a:solidFill>
                  <a:srgbClr val="002855"/>
                </a:solidFill>
                <a:latin typeface="Arial" panose="020B0604020202020204" pitchFamily="34" charset="0"/>
                <a:cs typeface="Arial" panose="020B0604020202020204" pitchFamily="34" charset="0"/>
              </a:rPr>
              <a:t>Customizable Face-Charts Available from </a:t>
            </a:r>
            <a:r>
              <a:rPr lang="en-US" sz="2000" b="1" dirty="0" err="1">
                <a:solidFill>
                  <a:srgbClr val="002855"/>
                </a:solidFill>
                <a:latin typeface="Arial" panose="020B0604020202020204" pitchFamily="34" charset="0"/>
                <a:cs typeface="Arial" panose="020B0604020202020204" pitchFamily="34" charset="0"/>
              </a:rPr>
              <a:t>BeautySoClean</a:t>
            </a:r>
            <a:r>
              <a:rPr lang="en-US" sz="2000" b="1" baseline="30000" dirty="0">
                <a:solidFill>
                  <a:srgbClr val="002855"/>
                </a:solidFill>
                <a:latin typeface="Arial" panose="020B0604020202020204" pitchFamily="34" charset="0"/>
                <a:cs typeface="Arial" panose="020B0604020202020204" pitchFamily="34" charset="0"/>
              </a:rPr>
              <a:t>®</a:t>
            </a:r>
            <a:endParaRPr lang="en-US" sz="2000" b="1" dirty="0">
              <a:solidFill>
                <a:srgbClr val="0028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3833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7DFA-05CB-4FEA-BC70-E4405482D8C0}"/>
              </a:ext>
            </a:extLst>
          </p:cNvPr>
          <p:cNvSpPr>
            <a:spLocks noGrp="1"/>
          </p:cNvSpPr>
          <p:nvPr>
            <p:ph type="title"/>
          </p:nvPr>
        </p:nvSpPr>
        <p:spPr>
          <a:xfrm>
            <a:off x="2558377" y="2396002"/>
            <a:ext cx="5808632" cy="1039427"/>
          </a:xfrm>
        </p:spPr>
        <p:txBody>
          <a:bodyPr>
            <a:normAutofit/>
          </a:bodyPr>
          <a:lstStyle/>
          <a:p>
            <a:r>
              <a:rPr lang="en-US" sz="3600" b="1" dirty="0">
                <a:solidFill>
                  <a:srgbClr val="49C5B1"/>
                </a:solidFill>
                <a:latin typeface="Arial" panose="020B0604020202020204" pitchFamily="34" charset="0"/>
                <a:cs typeface="Arial" panose="020B0604020202020204" pitchFamily="34" charset="0"/>
              </a:rPr>
              <a:t>introduction</a:t>
            </a:r>
          </a:p>
        </p:txBody>
      </p:sp>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3</a:t>
            </a:fld>
            <a:endParaRPr lang="en-US" dirty="0"/>
          </a:p>
        </p:txBody>
      </p:sp>
      <p:sp>
        <p:nvSpPr>
          <p:cNvPr id="8" name="Content Placeholder 7">
            <a:extLst>
              <a:ext uri="{FF2B5EF4-FFF2-40B4-BE49-F238E27FC236}">
                <a16:creationId xmlns:a16="http://schemas.microsoft.com/office/drawing/2014/main" id="{1949E556-1308-4CCE-977A-F7C6E752ED63}"/>
              </a:ext>
            </a:extLst>
          </p:cNvPr>
          <p:cNvSpPr>
            <a:spLocks noGrp="1"/>
          </p:cNvSpPr>
          <p:nvPr>
            <p:ph idx="1"/>
          </p:nvPr>
        </p:nvSpPr>
        <p:spPr>
          <a:xfrm>
            <a:off x="776991" y="1980792"/>
            <a:ext cx="8229600" cy="4464544"/>
          </a:xfrm>
        </p:spPr>
        <p:txBody>
          <a:bodyPr>
            <a:normAutofit/>
          </a:bodyPr>
          <a:lstStyle/>
          <a:p>
            <a:pPr marL="571500" indent="-457200">
              <a:buClr>
                <a:srgbClr val="6CB49A"/>
              </a:buClr>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Clr>
                <a:srgbClr val="6CB49A"/>
              </a:buClr>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56453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96918763-06FB-4EE7-B15D-9878449603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2634" y="3776634"/>
            <a:ext cx="3081366" cy="3081366"/>
          </a:xfrm>
          <a:prstGeom prst="rect">
            <a:avLst/>
          </a:prstGeom>
        </p:spPr>
      </p:pic>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30</a:t>
            </a:fld>
            <a:endParaRPr lang="en-US" dirty="0"/>
          </a:p>
        </p:txBody>
      </p:sp>
      <p:sp>
        <p:nvSpPr>
          <p:cNvPr id="5" name="TextBox 4">
            <a:extLst>
              <a:ext uri="{FF2B5EF4-FFF2-40B4-BE49-F238E27FC236}">
                <a16:creationId xmlns:a16="http://schemas.microsoft.com/office/drawing/2014/main" id="{F2B49204-806B-407D-B6E8-D67CCE4D27E6}"/>
              </a:ext>
            </a:extLst>
          </p:cNvPr>
          <p:cNvSpPr txBox="1"/>
          <p:nvPr/>
        </p:nvSpPr>
        <p:spPr>
          <a:xfrm>
            <a:off x="1268582" y="726058"/>
            <a:ext cx="8113337" cy="830997"/>
          </a:xfrm>
          <a:prstGeom prst="rect">
            <a:avLst/>
          </a:prstGeom>
          <a:noFill/>
        </p:spPr>
        <p:txBody>
          <a:bodyPr wrap="square" rtlCol="0">
            <a:spAutoFit/>
          </a:bodyPr>
          <a:lstStyle/>
          <a:p>
            <a:pPr defTabSz="457200">
              <a:defRPr/>
            </a:pPr>
            <a:r>
              <a:rPr lang="en-US" sz="2400" b="1" u="sng" dirty="0">
                <a:solidFill>
                  <a:srgbClr val="002855"/>
                </a:solidFill>
                <a:latin typeface="Arial" panose="020B0604020202020204" pitchFamily="34" charset="0"/>
                <a:cs typeface="Arial" panose="020B0604020202020204" pitchFamily="34" charset="0"/>
              </a:rPr>
              <a:t>Check-list for the Beauty Advisor</a:t>
            </a:r>
            <a:r>
              <a:rPr lang="en-US" sz="2400" b="1" dirty="0">
                <a:solidFill>
                  <a:srgbClr val="002855"/>
                </a:solidFill>
                <a:latin typeface="Arial" panose="020B0604020202020204" pitchFamily="34" charset="0"/>
                <a:cs typeface="Arial" panose="020B0604020202020204" pitchFamily="34" charset="0"/>
              </a:rPr>
              <a:t>:</a:t>
            </a:r>
          </a:p>
          <a:p>
            <a:pPr defTabSz="457200">
              <a:defRPr/>
            </a:pPr>
            <a:r>
              <a:rPr kumimoji="0" lang="en-US" sz="24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BEFORE &amp; AFTER EACH CUSTOMER APPLICATION</a:t>
            </a:r>
          </a:p>
        </p:txBody>
      </p:sp>
      <p:sp>
        <p:nvSpPr>
          <p:cNvPr id="8" name="TextBox 7">
            <a:extLst>
              <a:ext uri="{FF2B5EF4-FFF2-40B4-BE49-F238E27FC236}">
                <a16:creationId xmlns:a16="http://schemas.microsoft.com/office/drawing/2014/main" id="{4ABB82A0-E20F-4E43-B62E-975A31A806CC}"/>
              </a:ext>
            </a:extLst>
          </p:cNvPr>
          <p:cNvSpPr txBox="1"/>
          <p:nvPr/>
        </p:nvSpPr>
        <p:spPr>
          <a:xfrm>
            <a:off x="2100996" y="1976958"/>
            <a:ext cx="6585804" cy="4154984"/>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
                <a:srgbClr val="49C5B1"/>
              </a:buClr>
              <a:buSzTx/>
              <a:buFont typeface="Wingdings" panose="05000000000000000000" pitchFamily="2" charset="2"/>
              <a:buChar char="ü"/>
              <a:tabLst/>
              <a:defRPr/>
            </a:pPr>
            <a:r>
              <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Remove and dispose gloves that were used for a previous customer</a:t>
            </a:r>
            <a:br>
              <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br>
            <a:endPar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
                <a:srgbClr val="49C5B1"/>
              </a:buClr>
              <a:buSzTx/>
              <a:buFont typeface="Wingdings" panose="05000000000000000000" pitchFamily="2" charset="2"/>
              <a:buChar char="ü"/>
              <a:tabLst/>
              <a:defRPr/>
            </a:pPr>
            <a:endPar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
                <a:srgbClr val="49C5B1"/>
              </a:buClr>
              <a:buSzTx/>
              <a:buFont typeface="Wingdings" panose="05000000000000000000" pitchFamily="2" charset="2"/>
              <a:buChar char="ü"/>
              <a:tabLst/>
              <a:defRPr/>
            </a:pPr>
            <a:r>
              <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Wash your hands. If a sink is not available, use a hand wipe to thoroughly wipe hands</a:t>
            </a:r>
            <a:br>
              <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br>
            <a:br>
              <a:rPr lang="en-US" sz="2200" dirty="0">
                <a:solidFill>
                  <a:srgbClr val="002855"/>
                </a:solidFill>
                <a:latin typeface="Arial" panose="020B0604020202020204" pitchFamily="34" charset="0"/>
                <a:cs typeface="Arial" panose="020B0604020202020204" pitchFamily="34" charset="0"/>
              </a:rPr>
            </a:br>
            <a:endPar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
                <a:srgbClr val="49C5B1"/>
              </a:buClr>
              <a:buSzTx/>
              <a:buFont typeface="Wingdings" panose="05000000000000000000" pitchFamily="2" charset="2"/>
              <a:buChar char="ü"/>
              <a:tabLst/>
              <a:defRPr/>
            </a:pPr>
            <a:r>
              <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Apply hand sanitizer</a:t>
            </a:r>
            <a:br>
              <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br>
            <a:br>
              <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br>
            <a:endPar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
                <a:srgbClr val="49C5B1"/>
              </a:buClr>
              <a:buSzTx/>
              <a:buFont typeface="Wingdings" panose="05000000000000000000" pitchFamily="2" charset="2"/>
              <a:buChar char="ü"/>
              <a:tabLst/>
              <a:defRPr/>
            </a:pPr>
            <a:r>
              <a:rPr kumimoji="0" lang="en-US" sz="22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Apply fresh gloves</a:t>
            </a:r>
          </a:p>
        </p:txBody>
      </p:sp>
      <p:pic>
        <p:nvPicPr>
          <p:cNvPr id="9" name="Picture 8">
            <a:extLst>
              <a:ext uri="{FF2B5EF4-FFF2-40B4-BE49-F238E27FC236}">
                <a16:creationId xmlns:a16="http://schemas.microsoft.com/office/drawing/2014/main" id="{94F608DE-8BA5-4910-B0BD-5F8ED2C28EA0}"/>
              </a:ext>
            </a:extLst>
          </p:cNvPr>
          <p:cNvPicPr>
            <a:picLocks noChangeAspect="1"/>
          </p:cNvPicPr>
          <p:nvPr/>
        </p:nvPicPr>
        <p:blipFill>
          <a:blip r:embed="rId4"/>
          <a:stretch>
            <a:fillRect/>
          </a:stretch>
        </p:blipFill>
        <p:spPr>
          <a:xfrm>
            <a:off x="834968" y="1714292"/>
            <a:ext cx="1114238" cy="4913607"/>
          </a:xfrm>
          <a:prstGeom prst="rect">
            <a:avLst/>
          </a:prstGeom>
        </p:spPr>
      </p:pic>
    </p:spTree>
    <p:extLst>
      <p:ext uri="{BB962C8B-B14F-4D97-AF65-F5344CB8AC3E}">
        <p14:creationId xmlns:p14="http://schemas.microsoft.com/office/powerpoint/2010/main" val="1416787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AC8C5D2B-8984-4175-B2F9-4E1BC83A27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0367" y="4510482"/>
            <a:ext cx="2353633" cy="2353633"/>
          </a:xfrm>
          <a:prstGeom prst="rect">
            <a:avLst/>
          </a:prstGeom>
        </p:spPr>
      </p:pic>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31</a:t>
            </a:fld>
            <a:endParaRPr lang="en-US" dirty="0"/>
          </a:p>
        </p:txBody>
      </p:sp>
      <p:sp>
        <p:nvSpPr>
          <p:cNvPr id="5" name="TextBox 4">
            <a:extLst>
              <a:ext uri="{FF2B5EF4-FFF2-40B4-BE49-F238E27FC236}">
                <a16:creationId xmlns:a16="http://schemas.microsoft.com/office/drawing/2014/main" id="{F2B49204-806B-407D-B6E8-D67CCE4D27E6}"/>
              </a:ext>
            </a:extLst>
          </p:cNvPr>
          <p:cNvSpPr txBox="1"/>
          <p:nvPr/>
        </p:nvSpPr>
        <p:spPr>
          <a:xfrm>
            <a:off x="1254068" y="726058"/>
            <a:ext cx="8113337" cy="830997"/>
          </a:xfrm>
          <a:prstGeom prst="rect">
            <a:avLst/>
          </a:prstGeom>
          <a:noFill/>
        </p:spPr>
        <p:txBody>
          <a:bodyPr wrap="square" rtlCol="0">
            <a:spAutoFit/>
          </a:bodyPr>
          <a:lstStyle/>
          <a:p>
            <a:pPr defTabSz="457200">
              <a:defRPr/>
            </a:pPr>
            <a:r>
              <a:rPr lang="en-US" sz="2400" b="1" u="sng" dirty="0">
                <a:solidFill>
                  <a:srgbClr val="002855"/>
                </a:solidFill>
                <a:latin typeface="Arial" panose="020B0604020202020204" pitchFamily="34" charset="0"/>
                <a:cs typeface="Arial" panose="020B0604020202020204" pitchFamily="34" charset="0"/>
              </a:rPr>
              <a:t>Check-list for the Beauty Advisor</a:t>
            </a:r>
            <a:r>
              <a:rPr lang="en-US" sz="2400" b="1" dirty="0">
                <a:solidFill>
                  <a:srgbClr val="002855"/>
                </a:solidFill>
                <a:latin typeface="Arial" panose="020B0604020202020204" pitchFamily="34" charset="0"/>
                <a:cs typeface="Arial" panose="020B0604020202020204" pitchFamily="34" charset="0"/>
              </a:rPr>
              <a:t>:</a:t>
            </a:r>
          </a:p>
          <a:p>
            <a:pPr defTabSz="457200">
              <a:defRPr/>
            </a:pPr>
            <a:r>
              <a:rPr lang="en-US" sz="2400" b="1" dirty="0">
                <a:solidFill>
                  <a:srgbClr val="002855"/>
                </a:solidFill>
                <a:latin typeface="Arial" panose="020B0604020202020204" pitchFamily="34" charset="0"/>
                <a:cs typeface="Arial" panose="020B0604020202020204" pitchFamily="34" charset="0"/>
              </a:rPr>
              <a:t>SAFEGUARDING YOUR CUSTOMER</a:t>
            </a:r>
            <a:endParaRPr kumimoji="0" lang="en-US" sz="24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D5E5240-AB41-455F-B5CC-C1DA2A9D2327}"/>
              </a:ext>
            </a:extLst>
          </p:cNvPr>
          <p:cNvSpPr txBox="1"/>
          <p:nvPr/>
        </p:nvSpPr>
        <p:spPr>
          <a:xfrm>
            <a:off x="573463" y="1785913"/>
            <a:ext cx="8113337" cy="3524042"/>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600"/>
              </a:spcAft>
              <a:buClr>
                <a:srgbClr val="49C5B1"/>
              </a:buClr>
              <a:buSzTx/>
              <a:buFont typeface="Wingdings" panose="05000000000000000000" pitchFamily="2" charset="2"/>
              <a:buChar char="ü"/>
              <a:tabLst/>
              <a:defRPr/>
            </a:pPr>
            <a:r>
              <a:rPr kumimoji="0" lang="en-US"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Offer your client gloves if they are not already wearing any PPE; have disposable sealable bags available to store their face mask; do not allow your customer to touch their face at any time</a:t>
            </a:r>
          </a:p>
          <a:p>
            <a:pPr marL="342900" marR="0" lvl="0" indent="-342900" algn="l" defTabSz="457200" rtl="0" eaLnBrk="1" fontAlgn="auto" latinLnBrk="0" hangingPunct="1">
              <a:lnSpc>
                <a:spcPct val="100000"/>
              </a:lnSpc>
              <a:spcBef>
                <a:spcPts val="0"/>
              </a:spcBef>
              <a:spcAft>
                <a:spcPts val="600"/>
              </a:spcAft>
              <a:buClr>
                <a:srgbClr val="49C5B1"/>
              </a:buClr>
              <a:buSzTx/>
              <a:buFont typeface="Wingdings" panose="05000000000000000000" pitchFamily="2" charset="2"/>
              <a:buChar char="ü"/>
              <a:tabLst/>
              <a:defRPr/>
            </a:pPr>
            <a:r>
              <a:rPr kumimoji="0" lang="en-US"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Cover your client with a disposable makeup cape; keep your customers pristine by tucking a clean tissue into their collar prior to an application</a:t>
            </a:r>
          </a:p>
          <a:p>
            <a:pPr marL="342900" marR="0" lvl="0" indent="-342900" algn="l" defTabSz="457200" rtl="0" eaLnBrk="1" fontAlgn="auto" latinLnBrk="0" hangingPunct="1">
              <a:lnSpc>
                <a:spcPct val="100000"/>
              </a:lnSpc>
              <a:spcBef>
                <a:spcPts val="0"/>
              </a:spcBef>
              <a:spcAft>
                <a:spcPts val="600"/>
              </a:spcAft>
              <a:buClr>
                <a:srgbClr val="49C5B1"/>
              </a:buClr>
              <a:buSzTx/>
              <a:buFont typeface="Wingdings" panose="05000000000000000000" pitchFamily="2" charset="2"/>
              <a:buChar char="ü"/>
              <a:tabLst/>
              <a:defRPr/>
            </a:pPr>
            <a:r>
              <a:rPr kumimoji="0" lang="en-US"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Read all directions and warnings on packaging and follow them carefully</a:t>
            </a:r>
          </a:p>
          <a:p>
            <a:pPr marL="342900" marR="0" lvl="0" indent="-342900" algn="l" defTabSz="457200" rtl="0" eaLnBrk="1" fontAlgn="auto" latinLnBrk="0" hangingPunct="1">
              <a:lnSpc>
                <a:spcPct val="100000"/>
              </a:lnSpc>
              <a:spcBef>
                <a:spcPts val="0"/>
              </a:spcBef>
              <a:spcAft>
                <a:spcPts val="600"/>
              </a:spcAft>
              <a:buClr>
                <a:srgbClr val="49C5B1"/>
              </a:buClr>
              <a:buSzTx/>
              <a:buFont typeface="Wingdings" panose="05000000000000000000" pitchFamily="2" charset="2"/>
              <a:buChar char="ü"/>
              <a:tabLst/>
              <a:defRPr/>
            </a:pPr>
            <a:r>
              <a:rPr kumimoji="0" lang="en-US"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Place new disposable paper towels on your work set up area and replace with each customer</a:t>
            </a:r>
          </a:p>
          <a:p>
            <a:pPr marL="342900" marR="0" lvl="0" indent="-342900" algn="l" defTabSz="457200" rtl="0" eaLnBrk="1" fontAlgn="auto" latinLnBrk="0" hangingPunct="1">
              <a:lnSpc>
                <a:spcPct val="100000"/>
              </a:lnSpc>
              <a:spcBef>
                <a:spcPts val="0"/>
              </a:spcBef>
              <a:spcAft>
                <a:spcPts val="600"/>
              </a:spcAft>
              <a:buClr>
                <a:srgbClr val="49C5B1"/>
              </a:buClr>
              <a:buSzTx/>
              <a:buFont typeface="Wingdings" panose="05000000000000000000" pitchFamily="2" charset="2"/>
              <a:buChar char="ü"/>
              <a:tabLst/>
              <a:defRPr/>
            </a:pPr>
            <a:r>
              <a:rPr kumimoji="0" lang="en-US"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Choose the products you will be using from your controlled storage area </a:t>
            </a:r>
          </a:p>
          <a:p>
            <a:pPr marL="342900" marR="0" lvl="0" indent="-342900" algn="l" defTabSz="457200" rtl="0" eaLnBrk="1" fontAlgn="auto" latinLnBrk="0" hangingPunct="1">
              <a:lnSpc>
                <a:spcPct val="100000"/>
              </a:lnSpc>
              <a:spcBef>
                <a:spcPts val="0"/>
              </a:spcBef>
              <a:spcAft>
                <a:spcPts val="600"/>
              </a:spcAft>
              <a:buClr>
                <a:srgbClr val="49C5B1"/>
              </a:buClr>
              <a:buSzTx/>
              <a:buFont typeface="Wingdings" panose="05000000000000000000" pitchFamily="2" charset="2"/>
              <a:buChar char="ü"/>
              <a:tabLst/>
              <a:defRPr/>
            </a:pPr>
            <a:r>
              <a:rPr kumimoji="0" lang="en-US"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In front of your customer sanitize all cosmetic products that you have selected to apply after sanitizing all products</a:t>
            </a:r>
          </a:p>
        </p:txBody>
      </p:sp>
      <p:pic>
        <p:nvPicPr>
          <p:cNvPr id="7" name="Picture 6">
            <a:extLst>
              <a:ext uri="{FF2B5EF4-FFF2-40B4-BE49-F238E27FC236}">
                <a16:creationId xmlns:a16="http://schemas.microsoft.com/office/drawing/2014/main" id="{44207EBC-FA77-4FE3-81E0-D42C7031C9A0}"/>
              </a:ext>
            </a:extLst>
          </p:cNvPr>
          <p:cNvPicPr>
            <a:picLocks noChangeAspect="1"/>
          </p:cNvPicPr>
          <p:nvPr/>
        </p:nvPicPr>
        <p:blipFill>
          <a:blip r:embed="rId4"/>
          <a:stretch>
            <a:fillRect/>
          </a:stretch>
        </p:blipFill>
        <p:spPr>
          <a:xfrm>
            <a:off x="857872" y="5395158"/>
            <a:ext cx="1364119" cy="1364119"/>
          </a:xfrm>
          <a:prstGeom prst="rect">
            <a:avLst/>
          </a:prstGeom>
        </p:spPr>
      </p:pic>
      <p:sp>
        <p:nvSpPr>
          <p:cNvPr id="11" name="TextBox 10">
            <a:extLst>
              <a:ext uri="{FF2B5EF4-FFF2-40B4-BE49-F238E27FC236}">
                <a16:creationId xmlns:a16="http://schemas.microsoft.com/office/drawing/2014/main" id="{99D96189-3181-416E-AF5B-7640644FE6BA}"/>
              </a:ext>
            </a:extLst>
          </p:cNvPr>
          <p:cNvSpPr txBox="1"/>
          <p:nvPr/>
        </p:nvSpPr>
        <p:spPr>
          <a:xfrm>
            <a:off x="2496685" y="5490178"/>
            <a:ext cx="3927927" cy="12926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Allow 15 minutes for disinfecting hard surfaces, sanitizing cosmetics, cleanup, and preparation for your next customer.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6156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C77CA5-3367-413B-AF24-7E7002E7CEBA}"/>
              </a:ext>
            </a:extLst>
          </p:cNvPr>
          <p:cNvPicPr>
            <a:picLocks noChangeAspect="1"/>
          </p:cNvPicPr>
          <p:nvPr/>
        </p:nvPicPr>
        <p:blipFill>
          <a:blip r:embed="rId3"/>
          <a:stretch>
            <a:fillRect/>
          </a:stretch>
        </p:blipFill>
        <p:spPr>
          <a:xfrm>
            <a:off x="5578472" y="4413867"/>
            <a:ext cx="3357707" cy="2243059"/>
          </a:xfrm>
          <a:prstGeom prst="rect">
            <a:avLst/>
          </a:prstGeom>
        </p:spPr>
      </p:pic>
      <p:sp>
        <p:nvSpPr>
          <p:cNvPr id="2" name="Title 1">
            <a:extLst>
              <a:ext uri="{FF2B5EF4-FFF2-40B4-BE49-F238E27FC236}">
                <a16:creationId xmlns:a16="http://schemas.microsoft.com/office/drawing/2014/main" id="{C8437DFA-05CB-4FEA-BC70-E4405482D8C0}"/>
              </a:ext>
            </a:extLst>
          </p:cNvPr>
          <p:cNvSpPr>
            <a:spLocks noGrp="1"/>
          </p:cNvSpPr>
          <p:nvPr>
            <p:ph type="title"/>
          </p:nvPr>
        </p:nvSpPr>
        <p:spPr>
          <a:xfrm>
            <a:off x="1401898" y="966959"/>
            <a:ext cx="8229600" cy="1039427"/>
          </a:xfrm>
        </p:spPr>
        <p:txBody>
          <a:bodyPr>
            <a:noAutofit/>
          </a:bodyPr>
          <a:lstStyle/>
          <a:p>
            <a:r>
              <a:rPr lang="en-US" sz="3200" b="1" dirty="0">
                <a:latin typeface="Arial" panose="020B0604020202020204" pitchFamily="34" charset="0"/>
                <a:cs typeface="Arial" panose="020B0604020202020204" pitchFamily="34" charset="0"/>
              </a:rPr>
              <a:t>4. Makeup tools,</a:t>
            </a:r>
            <a:r>
              <a:rPr lang="en-US" sz="3200" cap="none" dirty="0">
                <a:latin typeface="Arial" panose="020B0604020202020204" pitchFamily="34" charset="0"/>
                <a:cs typeface="Arial" panose="020B0604020202020204" pitchFamily="34" charset="0"/>
              </a:rPr>
              <a:t> continued</a:t>
            </a:r>
            <a:br>
              <a:rPr lang="en-US" sz="3200" b="1" dirty="0">
                <a:latin typeface="Arial" panose="020B0604020202020204" pitchFamily="34" charset="0"/>
                <a:cs typeface="Arial" panose="020B0604020202020204" pitchFamily="34" charset="0"/>
              </a:rPr>
            </a:br>
            <a:endParaRPr lang="en-US" sz="3200" b="1" cap="none" dirty="0">
              <a:solidFill>
                <a:srgbClr val="49C5B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32</a:t>
            </a:fld>
            <a:endParaRPr lang="en-US" dirty="0"/>
          </a:p>
        </p:txBody>
      </p:sp>
      <p:sp>
        <p:nvSpPr>
          <p:cNvPr id="8" name="Content Placeholder 7">
            <a:extLst>
              <a:ext uri="{FF2B5EF4-FFF2-40B4-BE49-F238E27FC236}">
                <a16:creationId xmlns:a16="http://schemas.microsoft.com/office/drawing/2014/main" id="{1949E556-1308-4CCE-977A-F7C6E752ED63}"/>
              </a:ext>
            </a:extLst>
          </p:cNvPr>
          <p:cNvSpPr>
            <a:spLocks noGrp="1"/>
          </p:cNvSpPr>
          <p:nvPr>
            <p:ph idx="1"/>
          </p:nvPr>
        </p:nvSpPr>
        <p:spPr>
          <a:xfrm>
            <a:off x="800902" y="1769704"/>
            <a:ext cx="7885898" cy="3927007"/>
          </a:xfrm>
        </p:spPr>
        <p:txBody>
          <a:bodyPr>
            <a:noAutofit/>
          </a:bodyPr>
          <a:lstStyle/>
          <a:p>
            <a:r>
              <a:rPr lang="en-US" sz="2800" b="1" dirty="0">
                <a:solidFill>
                  <a:srgbClr val="49C5B1"/>
                </a:solidFill>
                <a:latin typeface="Arial" panose="020B0604020202020204" pitchFamily="34" charset="0"/>
                <a:cs typeface="Arial" panose="020B0604020202020204" pitchFamily="34" charset="0"/>
              </a:rPr>
              <a:t>Recommendations:</a:t>
            </a:r>
          </a:p>
          <a:p>
            <a:pPr marL="457200" indent="-342900">
              <a:buClr>
                <a:srgbClr val="49C5B1"/>
              </a:buClr>
              <a:buFont typeface="Wingdings" panose="05000000000000000000" pitchFamily="2" charset="2"/>
              <a:buChar char="ü"/>
            </a:pPr>
            <a:r>
              <a:rPr lang="en-US" dirty="0">
                <a:latin typeface="Arial" panose="020B0604020202020204" pitchFamily="34" charset="0"/>
                <a:cs typeface="Arial" panose="020B0604020202020204" pitchFamily="34" charset="0"/>
              </a:rPr>
              <a:t>Establish strict protocols for the handling, cleaning and disposing of makeup tools to ensure the tools do NOT become a means for spreading COVID-19</a:t>
            </a:r>
          </a:p>
          <a:p>
            <a:pPr marL="457200" indent="-342900">
              <a:buClr>
                <a:srgbClr val="49C5B1"/>
              </a:buClr>
              <a:buFont typeface="Wingdings" panose="05000000000000000000" pitchFamily="2" charset="2"/>
              <a:buChar char="ü"/>
            </a:pPr>
            <a:r>
              <a:rPr lang="en-US" dirty="0">
                <a:latin typeface="Arial" panose="020B0604020202020204" pitchFamily="34" charset="0"/>
                <a:cs typeface="Arial" panose="020B0604020202020204" pitchFamily="34" charset="0"/>
              </a:rPr>
              <a:t>Tools must be stored and secured in a controlled space </a:t>
            </a:r>
            <a:r>
              <a:rPr lang="en-US" u="sng" dirty="0">
                <a:latin typeface="Arial" panose="020B0604020202020204" pitchFamily="34" charset="0"/>
                <a:cs typeface="Arial" panose="020B0604020202020204" pitchFamily="34" charset="0"/>
              </a:rPr>
              <a:t>not accessible to the public</a:t>
            </a:r>
          </a:p>
          <a:p>
            <a:pPr marL="457200" indent="-342900">
              <a:buClr>
                <a:srgbClr val="49C5B1"/>
              </a:buClr>
              <a:buFont typeface="Wingdings" panose="05000000000000000000" pitchFamily="2" charset="2"/>
              <a:buChar char="ü"/>
            </a:pPr>
            <a:r>
              <a:rPr lang="en-US" dirty="0">
                <a:latin typeface="Arial" panose="020B0604020202020204" pitchFamily="34" charset="0"/>
                <a:cs typeface="Arial" panose="020B0604020202020204" pitchFamily="34" charset="0"/>
              </a:rPr>
              <a:t>Use single-use, disposable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tools for product sampling</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and application wherever possible</a:t>
            </a:r>
            <a:endParaRPr lang="en-US" dirty="0">
              <a:solidFill>
                <a:srgbClr val="FF0000"/>
              </a:solidFill>
              <a:latin typeface="Arial" panose="020B0604020202020204" pitchFamily="34" charset="0"/>
              <a:cs typeface="Arial" panose="020B0604020202020204" pitchFamily="34" charset="0"/>
            </a:endParaRPr>
          </a:p>
          <a:p>
            <a:pPr marL="457200" indent="-342900">
              <a:buClr>
                <a:srgbClr val="49C5B1"/>
              </a:buClr>
              <a:buFont typeface="Wingdings" panose="05000000000000000000" pitchFamily="2" charset="2"/>
              <a:buChar char="ü"/>
            </a:pPr>
            <a:r>
              <a:rPr lang="en-US" dirty="0">
                <a:latin typeface="Arial" panose="020B0604020202020204" pitchFamily="34" charset="0"/>
                <a:cs typeface="Arial" panose="020B0604020202020204" pitchFamily="34" charset="0"/>
              </a:rPr>
              <a:t>Sanitize non-disposable tools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(e.g. brushes) before and after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each use</a:t>
            </a:r>
          </a:p>
          <a:p>
            <a:pPr marL="4572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9707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33</a:t>
            </a:fld>
            <a:endParaRPr lang="en-US" dirty="0"/>
          </a:p>
        </p:txBody>
      </p:sp>
      <p:sp>
        <p:nvSpPr>
          <p:cNvPr id="8" name="Content Placeholder 7">
            <a:extLst>
              <a:ext uri="{FF2B5EF4-FFF2-40B4-BE49-F238E27FC236}">
                <a16:creationId xmlns:a16="http://schemas.microsoft.com/office/drawing/2014/main" id="{1949E556-1308-4CCE-977A-F7C6E752ED63}"/>
              </a:ext>
            </a:extLst>
          </p:cNvPr>
          <p:cNvSpPr>
            <a:spLocks noGrp="1"/>
          </p:cNvSpPr>
          <p:nvPr>
            <p:ph idx="1"/>
          </p:nvPr>
        </p:nvSpPr>
        <p:spPr>
          <a:xfrm>
            <a:off x="792643" y="1714900"/>
            <a:ext cx="4940499" cy="2780237"/>
          </a:xfrm>
        </p:spPr>
        <p:txBody>
          <a:bodyPr>
            <a:noAutofit/>
          </a:bodyPr>
          <a:lstStyle/>
          <a:p>
            <a:r>
              <a:rPr lang="en-US" sz="3200" b="1" dirty="0">
                <a:solidFill>
                  <a:srgbClr val="49C5B1"/>
                </a:solidFill>
                <a:latin typeface="Arial" panose="020B0604020202020204" pitchFamily="34" charset="0"/>
                <a:cs typeface="Arial" panose="020B0604020202020204" pitchFamily="34" charset="0"/>
              </a:rPr>
              <a:t>Resources:</a:t>
            </a:r>
          </a:p>
          <a:p>
            <a:pPr>
              <a:spcAft>
                <a:spcPts val="600"/>
              </a:spcAft>
            </a:pPr>
            <a:br>
              <a:rPr lang="en-US" sz="1200" dirty="0">
                <a:latin typeface="Arial" panose="020B0604020202020204" pitchFamily="34" charset="0"/>
                <a:cs typeface="Arial" panose="020B0604020202020204" pitchFamily="34" charset="0"/>
              </a:rPr>
            </a:br>
            <a:r>
              <a:rPr lang="en-US" sz="2800"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Elevated Best Practices &amp; Prevention Measures for the Cosmetic Industry</a:t>
            </a:r>
            <a:endParaRPr lang="en-US" sz="2800" u="sng" dirty="0">
              <a:latin typeface="Arial" panose="020B0604020202020204" pitchFamily="34" charset="0"/>
              <a:cs typeface="Arial" panose="020B0604020202020204" pitchFamily="34" charset="0"/>
            </a:endParaRPr>
          </a:p>
          <a:p>
            <a:pPr>
              <a:spcAft>
                <a:spcPts val="600"/>
              </a:spcAft>
            </a:pPr>
            <a:r>
              <a:rPr lang="en-US" sz="1800" dirty="0">
                <a:solidFill>
                  <a:srgbClr val="49C5B1"/>
                </a:solidFill>
                <a:latin typeface="Arial" panose="020B0604020202020204" pitchFamily="34" charset="0"/>
                <a:cs typeface="Arial" panose="020B0604020202020204" pitchFamily="34" charset="0"/>
              </a:rPr>
              <a:t>(click to download)</a:t>
            </a:r>
          </a:p>
          <a:p>
            <a:pPr>
              <a:spcAft>
                <a:spcPts val="600"/>
              </a:spcAft>
            </a:pPr>
            <a:endParaRPr lang="en-US"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4572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1" name="Content Placeholder 7">
            <a:extLst>
              <a:ext uri="{FF2B5EF4-FFF2-40B4-BE49-F238E27FC236}">
                <a16:creationId xmlns:a16="http://schemas.microsoft.com/office/drawing/2014/main" id="{5C44B35D-AD88-425F-8D77-C01D22C61CC4}"/>
              </a:ext>
            </a:extLst>
          </p:cNvPr>
          <p:cNvSpPr txBox="1">
            <a:spLocks/>
          </p:cNvSpPr>
          <p:nvPr/>
        </p:nvSpPr>
        <p:spPr>
          <a:xfrm>
            <a:off x="2750458" y="4742489"/>
            <a:ext cx="7885898" cy="2780237"/>
          </a:xfrm>
          <a:prstGeom prst="rect">
            <a:avLst/>
          </a:prstGeom>
        </p:spPr>
        <p:txBody>
          <a:bodyPr vert="horz" lIns="91440" tIns="45720" rIns="91440" bIns="45720" rtlCol="0">
            <a:noAutofit/>
          </a:bodyPr>
          <a:lstStyle>
            <a:lvl1pPr marL="114300" indent="0" algn="l" defTabSz="914400" rtl="0" eaLnBrk="1" latinLnBrk="0" hangingPunct="1">
              <a:spcBef>
                <a:spcPct val="20000"/>
              </a:spcBef>
              <a:buClr>
                <a:srgbClr val="AF16B4"/>
              </a:buClr>
              <a:buFontTx/>
              <a:buNone/>
              <a:defRPr sz="2400" kern="1200">
                <a:solidFill>
                  <a:srgbClr val="002855"/>
                </a:solidFill>
                <a:latin typeface="+mn-lt"/>
                <a:ea typeface="+mn-ea"/>
                <a:cs typeface="+mn-cs"/>
              </a:defRPr>
            </a:lvl1pPr>
            <a:lvl2pPr marL="640080" indent="-228600" algn="l" defTabSz="914400" rtl="0" eaLnBrk="1" latinLnBrk="0" hangingPunct="1">
              <a:spcBef>
                <a:spcPct val="20000"/>
              </a:spcBef>
              <a:buClrTx/>
              <a:buFont typeface="Arial" pitchFamily="34" charset="0"/>
              <a:buChar char="•"/>
              <a:defRPr sz="2000" kern="1200">
                <a:solidFill>
                  <a:srgbClr val="002855"/>
                </a:solidFill>
                <a:latin typeface="+mn-lt"/>
                <a:ea typeface="+mn-ea"/>
                <a:cs typeface="+mn-cs"/>
              </a:defRPr>
            </a:lvl2pPr>
            <a:lvl3pPr marL="914400" indent="-228600" algn="l" defTabSz="914400" rtl="0" eaLnBrk="1" latinLnBrk="0" hangingPunct="1">
              <a:spcBef>
                <a:spcPct val="20000"/>
              </a:spcBef>
              <a:buClr>
                <a:srgbClr val="5E366E"/>
              </a:buClr>
              <a:buFont typeface="Arial" pitchFamily="34" charset="0"/>
              <a:buChar char="•"/>
              <a:defRPr sz="1800" kern="1200">
                <a:solidFill>
                  <a:srgbClr val="5E366E"/>
                </a:solidFill>
                <a:latin typeface="+mn-lt"/>
                <a:ea typeface="+mn-ea"/>
                <a:cs typeface="+mn-cs"/>
              </a:defRPr>
            </a:lvl3pPr>
            <a:lvl4pPr marL="1280160" indent="-228600" algn="l" defTabSz="914400" rtl="0" eaLnBrk="1" latinLnBrk="0" hangingPunct="1">
              <a:spcBef>
                <a:spcPct val="20000"/>
              </a:spcBef>
              <a:buClr>
                <a:srgbClr val="5E366E"/>
              </a:buClr>
              <a:buFont typeface="Arial" pitchFamily="34" charset="0"/>
              <a:buChar char="•"/>
              <a:defRPr sz="1600" kern="1200">
                <a:solidFill>
                  <a:srgbClr val="5E366E"/>
                </a:solidFill>
                <a:latin typeface="+mn-lt"/>
                <a:ea typeface="+mn-ea"/>
                <a:cs typeface="+mn-cs"/>
              </a:defRPr>
            </a:lvl4pPr>
            <a:lvl5pPr marL="1554480" indent="-228600" algn="l" defTabSz="914400" rtl="0" eaLnBrk="1" latinLnBrk="0" hangingPunct="1">
              <a:spcBef>
                <a:spcPct val="20000"/>
              </a:spcBef>
              <a:buClr>
                <a:srgbClr val="5E366E"/>
              </a:buClr>
              <a:buFont typeface="Arial" pitchFamily="34" charset="0"/>
              <a:buChar char="•"/>
              <a:defRPr sz="1600" kern="1200" baseline="0">
                <a:solidFill>
                  <a:srgbClr val="5E366E"/>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a:spcAft>
                <a:spcPts val="600"/>
              </a:spcAft>
            </a:pPr>
            <a:br>
              <a:rPr lang="en-US" sz="1200"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Guidelines for Tools</a:t>
            </a:r>
            <a:br>
              <a:rPr lang="en-US" sz="2800" dirty="0">
                <a:latin typeface="Arial" panose="020B0604020202020204" pitchFamily="34" charset="0"/>
                <a:cs typeface="Arial" panose="020B0604020202020204" pitchFamily="34" charset="0"/>
              </a:rPr>
            </a:br>
            <a:r>
              <a:rPr lang="en-US" sz="1800" dirty="0">
                <a:solidFill>
                  <a:srgbClr val="49C5B1"/>
                </a:solidFill>
                <a:latin typeface="Arial" panose="020B0604020202020204" pitchFamily="34" charset="0"/>
                <a:cs typeface="Arial" panose="020B0604020202020204" pitchFamily="34" charset="0"/>
              </a:rPr>
              <a:t>(see pages 35 - 37)</a:t>
            </a:r>
          </a:p>
          <a:p>
            <a:endParaRPr lang="en-US" sz="28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4572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FAF701C3-0B4D-4DF1-9A06-3B3332E8ADAD}"/>
              </a:ext>
            </a:extLst>
          </p:cNvPr>
          <p:cNvSpPr>
            <a:spLocks noGrp="1"/>
          </p:cNvSpPr>
          <p:nvPr>
            <p:ph type="title"/>
          </p:nvPr>
        </p:nvSpPr>
        <p:spPr>
          <a:xfrm>
            <a:off x="1401898" y="966959"/>
            <a:ext cx="8229600" cy="1039427"/>
          </a:xfrm>
        </p:spPr>
        <p:txBody>
          <a:bodyPr>
            <a:noAutofit/>
          </a:bodyPr>
          <a:lstStyle/>
          <a:p>
            <a:r>
              <a:rPr lang="en-US" sz="3200" b="1" dirty="0">
                <a:latin typeface="Arial" panose="020B0604020202020204" pitchFamily="34" charset="0"/>
                <a:cs typeface="Arial" panose="020B0604020202020204" pitchFamily="34" charset="0"/>
              </a:rPr>
              <a:t>4. Makeup tools, </a:t>
            </a:r>
            <a:r>
              <a:rPr lang="en-US" sz="3200" cap="none" dirty="0">
                <a:latin typeface="Arial" panose="020B0604020202020204" pitchFamily="34" charset="0"/>
                <a:cs typeface="Arial" panose="020B0604020202020204" pitchFamily="34" charset="0"/>
              </a:rPr>
              <a:t>continued</a:t>
            </a:r>
            <a:br>
              <a:rPr lang="en-US" sz="3200" b="1" dirty="0">
                <a:latin typeface="Arial" panose="020B0604020202020204" pitchFamily="34" charset="0"/>
                <a:cs typeface="Arial" panose="020B0604020202020204" pitchFamily="34" charset="0"/>
              </a:rPr>
            </a:br>
            <a:endParaRPr lang="en-US" sz="3200" b="1" cap="none" dirty="0">
              <a:solidFill>
                <a:srgbClr val="49C5B1"/>
              </a:solidFill>
              <a:latin typeface="Arial" panose="020B0604020202020204" pitchFamily="34" charset="0"/>
              <a:cs typeface="Arial" panose="020B0604020202020204" pitchFamily="34" charset="0"/>
            </a:endParaRPr>
          </a:p>
        </p:txBody>
      </p:sp>
      <p:pic>
        <p:nvPicPr>
          <p:cNvPr id="5" name="Picture 4" descr="A close up of a logo&#10;&#10;Description automatically generated">
            <a:extLst>
              <a:ext uri="{FF2B5EF4-FFF2-40B4-BE49-F238E27FC236}">
                <a16:creationId xmlns:a16="http://schemas.microsoft.com/office/drawing/2014/main" id="{1BDAEF3B-47EA-496C-8893-72F2E7C858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445" y="3710578"/>
            <a:ext cx="3406349" cy="3406349"/>
          </a:xfrm>
          <a:prstGeom prst="rect">
            <a:avLst/>
          </a:prstGeom>
        </p:spPr>
      </p:pic>
      <p:pic>
        <p:nvPicPr>
          <p:cNvPr id="9" name="Picture 8">
            <a:extLst>
              <a:ext uri="{FF2B5EF4-FFF2-40B4-BE49-F238E27FC236}">
                <a16:creationId xmlns:a16="http://schemas.microsoft.com/office/drawing/2014/main" id="{B57F9369-C39F-4F1E-A530-CCFACB7845B5}"/>
              </a:ext>
            </a:extLst>
          </p:cNvPr>
          <p:cNvPicPr>
            <a:picLocks noChangeAspect="1"/>
          </p:cNvPicPr>
          <p:nvPr/>
        </p:nvPicPr>
        <p:blipFill>
          <a:blip r:embed="rId5"/>
          <a:stretch>
            <a:fillRect/>
          </a:stretch>
        </p:blipFill>
        <p:spPr>
          <a:xfrm>
            <a:off x="5783572" y="1607456"/>
            <a:ext cx="3099124" cy="2877406"/>
          </a:xfrm>
          <a:prstGeom prst="rect">
            <a:avLst/>
          </a:prstGeom>
          <a:ln>
            <a:solidFill>
              <a:srgbClr val="49C5B1"/>
            </a:solidFill>
          </a:ln>
        </p:spPr>
      </p:pic>
    </p:spTree>
    <p:extLst>
      <p:ext uri="{BB962C8B-B14F-4D97-AF65-F5344CB8AC3E}">
        <p14:creationId xmlns:p14="http://schemas.microsoft.com/office/powerpoint/2010/main" val="1288661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34</a:t>
            </a:fld>
            <a:endParaRPr lang="en-US" dirty="0"/>
          </a:p>
        </p:txBody>
      </p:sp>
      <p:sp>
        <p:nvSpPr>
          <p:cNvPr id="7" name="TextBox 6">
            <a:extLst>
              <a:ext uri="{FF2B5EF4-FFF2-40B4-BE49-F238E27FC236}">
                <a16:creationId xmlns:a16="http://schemas.microsoft.com/office/drawing/2014/main" id="{0B654E3F-0C15-46DD-BE8B-D28C0DC3278C}"/>
              </a:ext>
            </a:extLst>
          </p:cNvPr>
          <p:cNvSpPr txBox="1"/>
          <p:nvPr/>
        </p:nvSpPr>
        <p:spPr>
          <a:xfrm>
            <a:off x="804199" y="1853260"/>
            <a:ext cx="7535601" cy="4939814"/>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600"/>
              </a:spcAft>
              <a:buClr>
                <a:srgbClr val="49C5B1"/>
              </a:buClr>
              <a:buSzTx/>
              <a:buFont typeface="+mj-lt"/>
              <a:buAutoNum type="arabicPeriod"/>
              <a:tabLst/>
              <a:defRPr/>
            </a:pPr>
            <a:r>
              <a:rPr kumimoji="0" lang="en-US" sz="20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Use disposable applicators and keep in a closed container.</a:t>
            </a:r>
          </a:p>
          <a:p>
            <a:pPr marL="457200" marR="0" lvl="0" indent="-457200" algn="l" defTabSz="457200" rtl="0" eaLnBrk="1" fontAlgn="auto" latinLnBrk="0" hangingPunct="1">
              <a:lnSpc>
                <a:spcPct val="100000"/>
              </a:lnSpc>
              <a:spcBef>
                <a:spcPts val="0"/>
              </a:spcBef>
              <a:spcAft>
                <a:spcPts val="600"/>
              </a:spcAft>
              <a:buClr>
                <a:srgbClr val="49C5B1"/>
              </a:buClr>
              <a:buSzTx/>
              <a:buFont typeface="+mj-lt"/>
              <a:buAutoNum type="arabicPeriod"/>
              <a:tabLst/>
              <a:defRPr/>
            </a:pPr>
            <a:r>
              <a:rPr kumimoji="0" lang="en-US" sz="20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Never leave applicators in an open and exposed environment.</a:t>
            </a:r>
          </a:p>
          <a:p>
            <a:pPr marL="457200" marR="0" lvl="0" indent="-457200" algn="l" defTabSz="457200" rtl="0" eaLnBrk="1" fontAlgn="auto" latinLnBrk="0" hangingPunct="1">
              <a:lnSpc>
                <a:spcPct val="100000"/>
              </a:lnSpc>
              <a:spcBef>
                <a:spcPts val="0"/>
              </a:spcBef>
              <a:spcAft>
                <a:spcPts val="600"/>
              </a:spcAft>
              <a:buClr>
                <a:srgbClr val="49C5B1"/>
              </a:buClr>
              <a:buSzTx/>
              <a:buFont typeface="+mj-lt"/>
              <a:buAutoNum type="arabicPeriod"/>
              <a:tabLst/>
              <a:defRPr/>
            </a:pPr>
            <a:r>
              <a:rPr kumimoji="0" lang="en-US" sz="20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Do not double dip or use disposable applicators on more than one product.</a:t>
            </a:r>
            <a:br>
              <a:rPr kumimoji="0" lang="en-US" sz="20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br>
            <a:endParaRPr kumimoji="0" lang="en-US" sz="10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600"/>
              </a:spcAft>
              <a:buClr>
                <a:srgbClr val="49C5B1"/>
              </a:buClr>
              <a:buSzTx/>
              <a:buFont typeface="+mj-lt"/>
              <a:buAutoNum type="arabicPeriod"/>
              <a:tabLst/>
              <a:defRPr/>
            </a:pPr>
            <a:r>
              <a:rPr kumimoji="0" lang="en-US" sz="20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Use bottled water when a sink is not available. If you have a sink available, disinfect the sink before and after each use.</a:t>
            </a:r>
            <a:br>
              <a:rPr kumimoji="0" lang="en-US" sz="20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br>
            <a:endParaRPr kumimoji="0" lang="en-US" sz="10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600"/>
              </a:spcAft>
              <a:buClr>
                <a:srgbClr val="49C5B1"/>
              </a:buClr>
              <a:buSzTx/>
              <a:buFont typeface="+mj-lt"/>
              <a:buAutoNum type="arabicPeriod"/>
              <a:tabLst/>
              <a:defRPr/>
            </a:pPr>
            <a:r>
              <a:rPr kumimoji="0" lang="en-US" sz="20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Makeup brush sets can be used only </a:t>
            </a:r>
            <a:r>
              <a:rPr kumimoji="0" lang="en-US" sz="20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once</a:t>
            </a:r>
            <a:r>
              <a:rPr kumimoji="0" lang="en-US" sz="20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 per client.</a:t>
            </a:r>
          </a:p>
          <a:p>
            <a:pPr marL="457200" marR="0" lvl="0" indent="-457200" algn="l" defTabSz="457200" rtl="0" eaLnBrk="1" fontAlgn="auto" latinLnBrk="0" hangingPunct="1">
              <a:lnSpc>
                <a:spcPct val="100000"/>
              </a:lnSpc>
              <a:spcBef>
                <a:spcPts val="0"/>
              </a:spcBef>
              <a:spcAft>
                <a:spcPts val="600"/>
              </a:spcAft>
              <a:buClr>
                <a:srgbClr val="49C5B1"/>
              </a:buClr>
              <a:buSzTx/>
              <a:buFont typeface="+mj-lt"/>
              <a:buAutoNum type="arabicPeriod"/>
              <a:tabLst/>
              <a:defRPr/>
            </a:pPr>
            <a:r>
              <a:rPr kumimoji="0" lang="en-US" sz="2000" b="0"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rPr>
              <a:t>Designate brushes for each person or use disposable applicators. </a:t>
            </a:r>
          </a:p>
          <a:p>
            <a:pPr marL="457200" indent="-457200" defTabSz="457200">
              <a:spcAft>
                <a:spcPts val="600"/>
              </a:spcAft>
              <a:buClr>
                <a:srgbClr val="49C5B1"/>
              </a:buClr>
              <a:buFont typeface="+mj-lt"/>
              <a:buAutoNum type="arabicPeriod"/>
              <a:defRPr/>
            </a:pPr>
            <a:r>
              <a:rPr lang="en-US" sz="2000" dirty="0">
                <a:solidFill>
                  <a:srgbClr val="002855"/>
                </a:solidFill>
                <a:latin typeface="Arial" panose="020B0604020202020204" pitchFamily="34" charset="0"/>
                <a:cs typeface="Arial" panose="020B0604020202020204" pitchFamily="34" charset="0"/>
              </a:rPr>
              <a:t>Soak/Wash/Dry/Sanitize each set of brushes used during a shift.</a:t>
            </a: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C339954-427D-4A40-9F93-AC362F2B5369}"/>
              </a:ext>
            </a:extLst>
          </p:cNvPr>
          <p:cNvSpPr txBox="1"/>
          <p:nvPr/>
        </p:nvSpPr>
        <p:spPr>
          <a:xfrm>
            <a:off x="1295399" y="990600"/>
            <a:ext cx="6419851" cy="461665"/>
          </a:xfrm>
          <a:prstGeom prst="rect">
            <a:avLst/>
          </a:prstGeom>
          <a:noFill/>
        </p:spPr>
        <p:txBody>
          <a:bodyPr wrap="square" rtlCol="0">
            <a:spAutoFit/>
          </a:bodyPr>
          <a:lstStyle/>
          <a:p>
            <a:pPr lvl="0" defTabSz="457200">
              <a:defRPr/>
            </a:pPr>
            <a:r>
              <a:rPr lang="en-US" sz="2400" b="1" dirty="0">
                <a:solidFill>
                  <a:srgbClr val="002855"/>
                </a:solidFill>
                <a:latin typeface="Arial" panose="020B0604020202020204" pitchFamily="34" charset="0"/>
                <a:cs typeface="Arial" panose="020B0604020202020204" pitchFamily="34" charset="0"/>
              </a:rPr>
              <a:t>GUIDELINES FOR TOOLS</a:t>
            </a:r>
          </a:p>
        </p:txBody>
      </p:sp>
    </p:spTree>
    <p:extLst>
      <p:ext uri="{BB962C8B-B14F-4D97-AF65-F5344CB8AC3E}">
        <p14:creationId xmlns:p14="http://schemas.microsoft.com/office/powerpoint/2010/main" val="958098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35</a:t>
            </a:fld>
            <a:endParaRPr lang="en-US" dirty="0"/>
          </a:p>
        </p:txBody>
      </p:sp>
      <p:sp>
        <p:nvSpPr>
          <p:cNvPr id="7" name="TextBox 6">
            <a:extLst>
              <a:ext uri="{FF2B5EF4-FFF2-40B4-BE49-F238E27FC236}">
                <a16:creationId xmlns:a16="http://schemas.microsoft.com/office/drawing/2014/main" id="{0B654E3F-0C15-46DD-BE8B-D28C0DC3278C}"/>
              </a:ext>
            </a:extLst>
          </p:cNvPr>
          <p:cNvSpPr txBox="1"/>
          <p:nvPr/>
        </p:nvSpPr>
        <p:spPr>
          <a:xfrm>
            <a:off x="832773" y="1611020"/>
            <a:ext cx="7806401" cy="5355312"/>
          </a:xfrm>
          <a:prstGeom prst="rect">
            <a:avLst/>
          </a:prstGeom>
          <a:noFill/>
        </p:spPr>
        <p:txBody>
          <a:bodyPr wrap="square" rtlCol="0">
            <a:spAutoFit/>
          </a:bodyPr>
          <a:lstStyle/>
          <a:p>
            <a:pPr marL="342900" lvl="0" indent="-342900" defTabSz="457200">
              <a:buClr>
                <a:srgbClr val="49C5B1"/>
              </a:buClr>
              <a:buFont typeface="+mj-lt"/>
              <a:buAutoNum type="arabicPeriod"/>
              <a:defRPr/>
            </a:pPr>
            <a:r>
              <a:rPr lang="en-US" dirty="0">
                <a:solidFill>
                  <a:srgbClr val="002855"/>
                </a:solidFill>
                <a:latin typeface="Arial" panose="020B0604020202020204" pitchFamily="34" charset="0"/>
                <a:cs typeface="Arial" panose="020B0604020202020204" pitchFamily="34" charset="0"/>
              </a:rPr>
              <a:t>Only use stainless steel pencil sharpeners, eyelash curlers and palettes. These tools can be cleaned with a disinfecting solution in between each client. Metal tools can be disinfected with a wipe.</a:t>
            </a:r>
            <a:br>
              <a:rPr lang="en-US" dirty="0">
                <a:solidFill>
                  <a:srgbClr val="002855"/>
                </a:solidFill>
                <a:latin typeface="Arial" panose="020B0604020202020204" pitchFamily="34" charset="0"/>
                <a:cs typeface="Arial" panose="020B0604020202020204" pitchFamily="34" charset="0"/>
              </a:rPr>
            </a:br>
            <a:endParaRPr lang="en-US" dirty="0">
              <a:solidFill>
                <a:srgbClr val="002855"/>
              </a:solidFill>
              <a:latin typeface="Arial" panose="020B0604020202020204" pitchFamily="34" charset="0"/>
              <a:cs typeface="Arial" panose="020B0604020202020204" pitchFamily="34" charset="0"/>
            </a:endParaRPr>
          </a:p>
          <a:p>
            <a:pPr marL="342900" lvl="0" indent="-342900" defTabSz="457200">
              <a:buClr>
                <a:srgbClr val="49C5B1"/>
              </a:buClr>
              <a:buFont typeface="+mj-lt"/>
              <a:buAutoNum type="arabicPeriod"/>
              <a:defRPr/>
            </a:pPr>
            <a:r>
              <a:rPr lang="en-US" dirty="0">
                <a:solidFill>
                  <a:srgbClr val="002855"/>
                </a:solidFill>
                <a:latin typeface="Arial" panose="020B0604020202020204" pitchFamily="34" charset="0"/>
                <a:cs typeface="Arial" panose="020B0604020202020204" pitchFamily="34" charset="0"/>
              </a:rPr>
              <a:t>Pencil sharpeners and eyelash curlers need to be sanitized by soaking for one minute in 70% IPA alcohol in a stainless steel or glass container.  </a:t>
            </a:r>
            <a:br>
              <a:rPr lang="en-US" dirty="0">
                <a:solidFill>
                  <a:srgbClr val="002855"/>
                </a:solidFill>
                <a:latin typeface="Arial" panose="020B0604020202020204" pitchFamily="34" charset="0"/>
                <a:cs typeface="Arial" panose="020B0604020202020204" pitchFamily="34" charset="0"/>
              </a:rPr>
            </a:br>
            <a:endParaRPr lang="en-US" dirty="0">
              <a:solidFill>
                <a:srgbClr val="002855"/>
              </a:solidFill>
              <a:latin typeface="Arial" panose="020B0604020202020204" pitchFamily="34" charset="0"/>
              <a:cs typeface="Arial" panose="020B0604020202020204" pitchFamily="34" charset="0"/>
            </a:endParaRPr>
          </a:p>
          <a:p>
            <a:pPr marL="342900" lvl="0" indent="-342900" defTabSz="457200">
              <a:buClr>
                <a:srgbClr val="49C5B1"/>
              </a:buClr>
              <a:buFont typeface="+mj-lt"/>
              <a:buAutoNum type="arabicPeriod"/>
              <a:defRPr/>
            </a:pPr>
            <a:r>
              <a:rPr lang="en-US" dirty="0">
                <a:solidFill>
                  <a:srgbClr val="002855"/>
                </a:solidFill>
                <a:latin typeface="Arial" panose="020B0604020202020204" pitchFamily="34" charset="0"/>
                <a:cs typeface="Arial" panose="020B0604020202020204" pitchFamily="34" charset="0"/>
              </a:rPr>
              <a:t>Eyelash curler bands need to be replaced between each customer and disposed in the safe disposal container.</a:t>
            </a:r>
            <a:br>
              <a:rPr lang="en-US" dirty="0">
                <a:solidFill>
                  <a:srgbClr val="002855"/>
                </a:solidFill>
                <a:latin typeface="Arial" panose="020B0604020202020204" pitchFamily="34" charset="0"/>
                <a:cs typeface="Arial" panose="020B0604020202020204" pitchFamily="34" charset="0"/>
              </a:rPr>
            </a:br>
            <a:endParaRPr lang="en-US" dirty="0">
              <a:solidFill>
                <a:srgbClr val="002855"/>
              </a:solidFill>
              <a:latin typeface="Arial" panose="020B0604020202020204" pitchFamily="34" charset="0"/>
              <a:cs typeface="Arial" panose="020B0604020202020204" pitchFamily="34" charset="0"/>
            </a:endParaRPr>
          </a:p>
          <a:p>
            <a:pPr marL="342900" lvl="0" indent="-342900" defTabSz="457200">
              <a:buClr>
                <a:srgbClr val="49C5B1"/>
              </a:buClr>
              <a:buFont typeface="+mj-lt"/>
              <a:buAutoNum type="arabicPeriod"/>
              <a:defRPr/>
            </a:pPr>
            <a:r>
              <a:rPr lang="en-US" dirty="0">
                <a:solidFill>
                  <a:srgbClr val="002855"/>
                </a:solidFill>
                <a:latin typeface="Arial" panose="020B0604020202020204" pitchFamily="34" charset="0"/>
                <a:cs typeface="Arial" panose="020B0604020202020204" pitchFamily="34" charset="0"/>
              </a:rPr>
              <a:t>Before using your sharpener in front of your client spray your sharpener with sanitizer and blot it with a clean tissue.</a:t>
            </a:r>
            <a:br>
              <a:rPr lang="en-US" dirty="0">
                <a:solidFill>
                  <a:srgbClr val="002855"/>
                </a:solidFill>
                <a:latin typeface="Arial" panose="020B0604020202020204" pitchFamily="34" charset="0"/>
                <a:cs typeface="Arial" panose="020B0604020202020204" pitchFamily="34" charset="0"/>
              </a:rPr>
            </a:br>
            <a:endParaRPr lang="en-US" dirty="0">
              <a:solidFill>
                <a:srgbClr val="002855"/>
              </a:solidFill>
              <a:latin typeface="Arial" panose="020B0604020202020204" pitchFamily="34" charset="0"/>
              <a:cs typeface="Arial" panose="020B0604020202020204" pitchFamily="34" charset="0"/>
            </a:endParaRPr>
          </a:p>
          <a:p>
            <a:pPr marL="342900" lvl="0" indent="-342900" defTabSz="457200">
              <a:buClr>
                <a:srgbClr val="49C5B1"/>
              </a:buClr>
              <a:buFont typeface="+mj-lt"/>
              <a:buAutoNum type="arabicPeriod"/>
              <a:defRPr/>
            </a:pPr>
            <a:r>
              <a:rPr lang="en-US" dirty="0">
                <a:solidFill>
                  <a:srgbClr val="002855"/>
                </a:solidFill>
                <a:latin typeface="Arial" panose="020B0604020202020204" pitchFamily="34" charset="0"/>
                <a:cs typeface="Arial" panose="020B0604020202020204" pitchFamily="34" charset="0"/>
              </a:rPr>
              <a:t>Always keep a selection of disposable applicators in</a:t>
            </a:r>
            <a:br>
              <a:rPr lang="en-US" dirty="0">
                <a:solidFill>
                  <a:srgbClr val="002855"/>
                </a:solidFill>
                <a:latin typeface="Arial" panose="020B0604020202020204" pitchFamily="34" charset="0"/>
                <a:cs typeface="Arial" panose="020B0604020202020204" pitchFamily="34" charset="0"/>
              </a:rPr>
            </a:br>
            <a:r>
              <a:rPr lang="en-US" dirty="0">
                <a:solidFill>
                  <a:srgbClr val="002855"/>
                </a:solidFill>
                <a:latin typeface="Arial" panose="020B0604020202020204" pitchFamily="34" charset="0"/>
                <a:cs typeface="Arial" panose="020B0604020202020204" pitchFamily="34" charset="0"/>
              </a:rPr>
              <a:t>a closed container, and remove the pieces required</a:t>
            </a:r>
            <a:br>
              <a:rPr lang="en-US" dirty="0">
                <a:solidFill>
                  <a:srgbClr val="002855"/>
                </a:solidFill>
                <a:latin typeface="Arial" panose="020B0604020202020204" pitchFamily="34" charset="0"/>
                <a:cs typeface="Arial" panose="020B0604020202020204" pitchFamily="34" charset="0"/>
              </a:rPr>
            </a:br>
            <a:r>
              <a:rPr lang="en-US" dirty="0">
                <a:solidFill>
                  <a:srgbClr val="002855"/>
                </a:solidFill>
                <a:latin typeface="Arial" panose="020B0604020202020204" pitchFamily="34" charset="0"/>
                <a:cs typeface="Arial" panose="020B0604020202020204" pitchFamily="34" charset="0"/>
              </a:rPr>
              <a:t>once you have determined your application process</a:t>
            </a:r>
            <a:br>
              <a:rPr lang="en-US" dirty="0">
                <a:solidFill>
                  <a:srgbClr val="002855"/>
                </a:solidFill>
                <a:latin typeface="Arial" panose="020B0604020202020204" pitchFamily="34" charset="0"/>
                <a:cs typeface="Arial" panose="020B0604020202020204" pitchFamily="34" charset="0"/>
              </a:rPr>
            </a:br>
            <a:r>
              <a:rPr lang="en-US" dirty="0">
                <a:solidFill>
                  <a:srgbClr val="002855"/>
                </a:solidFill>
                <a:latin typeface="Arial" panose="020B0604020202020204" pitchFamily="34" charset="0"/>
                <a:cs typeface="Arial" panose="020B0604020202020204" pitchFamily="34" charset="0"/>
              </a:rPr>
              <a:t>requirements.</a:t>
            </a:r>
            <a:br>
              <a:rPr lang="en-US" dirty="0">
                <a:solidFill>
                  <a:srgbClr val="002855"/>
                </a:solidFill>
                <a:latin typeface="Arial" panose="020B0604020202020204" pitchFamily="34" charset="0"/>
                <a:cs typeface="Arial" panose="020B0604020202020204" pitchFamily="34" charset="0"/>
              </a:rPr>
            </a:br>
            <a:endParaRPr lang="en-US" dirty="0">
              <a:solidFill>
                <a:srgbClr val="002855"/>
              </a:solidFill>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C339954-427D-4A40-9F93-AC362F2B5369}"/>
              </a:ext>
            </a:extLst>
          </p:cNvPr>
          <p:cNvSpPr txBox="1"/>
          <p:nvPr/>
        </p:nvSpPr>
        <p:spPr>
          <a:xfrm>
            <a:off x="1295399" y="990600"/>
            <a:ext cx="5381626" cy="461665"/>
          </a:xfrm>
          <a:prstGeom prst="rect">
            <a:avLst/>
          </a:prstGeom>
          <a:noFill/>
        </p:spPr>
        <p:txBody>
          <a:bodyPr wrap="square" rtlCol="0">
            <a:spAutoFit/>
          </a:bodyPr>
          <a:lstStyle/>
          <a:p>
            <a:pPr lvl="0" defTabSz="457200">
              <a:defRPr/>
            </a:pPr>
            <a:r>
              <a:rPr lang="en-US" sz="2400" b="1" dirty="0">
                <a:solidFill>
                  <a:srgbClr val="002855"/>
                </a:solidFill>
                <a:latin typeface="Arial" panose="020B0604020202020204" pitchFamily="34" charset="0"/>
                <a:cs typeface="Arial" panose="020B0604020202020204" pitchFamily="34" charset="0"/>
              </a:rPr>
              <a:t>GUIDELINES FOR OTHER TOOLS</a:t>
            </a:r>
          </a:p>
        </p:txBody>
      </p:sp>
      <p:pic>
        <p:nvPicPr>
          <p:cNvPr id="5" name="Picture 4">
            <a:extLst>
              <a:ext uri="{FF2B5EF4-FFF2-40B4-BE49-F238E27FC236}">
                <a16:creationId xmlns:a16="http://schemas.microsoft.com/office/drawing/2014/main" id="{6F482009-6132-4D59-9D0D-28483D35569C}"/>
              </a:ext>
            </a:extLst>
          </p:cNvPr>
          <p:cNvPicPr>
            <a:picLocks noChangeAspect="1"/>
          </p:cNvPicPr>
          <p:nvPr/>
        </p:nvPicPr>
        <p:blipFill>
          <a:blip r:embed="rId3"/>
          <a:stretch>
            <a:fillRect/>
          </a:stretch>
        </p:blipFill>
        <p:spPr>
          <a:xfrm>
            <a:off x="6802718" y="4825066"/>
            <a:ext cx="1807881" cy="1792815"/>
          </a:xfrm>
          <a:prstGeom prst="rect">
            <a:avLst/>
          </a:prstGeom>
        </p:spPr>
      </p:pic>
    </p:spTree>
    <p:extLst>
      <p:ext uri="{BB962C8B-B14F-4D97-AF65-F5344CB8AC3E}">
        <p14:creationId xmlns:p14="http://schemas.microsoft.com/office/powerpoint/2010/main" val="337507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36</a:t>
            </a:fld>
            <a:endParaRPr lang="en-US" dirty="0"/>
          </a:p>
        </p:txBody>
      </p:sp>
      <p:sp>
        <p:nvSpPr>
          <p:cNvPr id="7" name="TextBox 6">
            <a:extLst>
              <a:ext uri="{FF2B5EF4-FFF2-40B4-BE49-F238E27FC236}">
                <a16:creationId xmlns:a16="http://schemas.microsoft.com/office/drawing/2014/main" id="{0B654E3F-0C15-46DD-BE8B-D28C0DC3278C}"/>
              </a:ext>
            </a:extLst>
          </p:cNvPr>
          <p:cNvSpPr txBox="1"/>
          <p:nvPr/>
        </p:nvSpPr>
        <p:spPr>
          <a:xfrm>
            <a:off x="804198" y="1649120"/>
            <a:ext cx="7806401" cy="5893921"/>
          </a:xfrm>
          <a:prstGeom prst="rect">
            <a:avLst/>
          </a:prstGeom>
          <a:noFill/>
        </p:spPr>
        <p:txBody>
          <a:bodyPr wrap="square" rtlCol="0">
            <a:spAutoFit/>
          </a:bodyPr>
          <a:lstStyle/>
          <a:p>
            <a:pPr marL="342900" lvl="0" indent="-342900" defTabSz="457200">
              <a:spcAft>
                <a:spcPts val="600"/>
              </a:spcAft>
              <a:buClr>
                <a:srgbClr val="49C5B1"/>
              </a:buClr>
              <a:buFont typeface="+mj-lt"/>
              <a:buAutoNum type="arabicPeriod" startAt="6"/>
              <a:defRPr/>
            </a:pPr>
            <a:r>
              <a:rPr lang="en-US" dirty="0">
                <a:solidFill>
                  <a:srgbClr val="002855"/>
                </a:solidFill>
                <a:latin typeface="Arial" panose="020B0604020202020204" pitchFamily="34" charset="0"/>
                <a:cs typeface="Arial" panose="020B0604020202020204" pitchFamily="34" charset="0"/>
              </a:rPr>
              <a:t>Applicators can be used for multiple purposes if working with a metal palette. Never use one applicator to transfer product from various items for one makeup application.</a:t>
            </a:r>
          </a:p>
          <a:p>
            <a:pPr marL="342900" lvl="0" indent="-342900" defTabSz="457200">
              <a:spcAft>
                <a:spcPts val="600"/>
              </a:spcAft>
              <a:buClr>
                <a:srgbClr val="49C5B1"/>
              </a:buClr>
              <a:buFont typeface="+mj-lt"/>
              <a:buAutoNum type="arabicPeriod" startAt="6"/>
              <a:defRPr/>
            </a:pPr>
            <a:r>
              <a:rPr lang="en-US" dirty="0">
                <a:solidFill>
                  <a:srgbClr val="002855"/>
                </a:solidFill>
                <a:latin typeface="Arial" panose="020B0604020202020204" pitchFamily="34" charset="0"/>
                <a:cs typeface="Arial" panose="020B0604020202020204" pitchFamily="34" charset="0"/>
              </a:rPr>
              <a:t>Always sanitize products in front of your client before using disposable applicators, when working with face charts, or when testing product on a customer’s skin.</a:t>
            </a:r>
          </a:p>
          <a:p>
            <a:pPr marL="342900" lvl="0" indent="-342900" defTabSz="457200">
              <a:buClr>
                <a:srgbClr val="49C5B1"/>
              </a:buClr>
              <a:buFont typeface="+mj-lt"/>
              <a:buAutoNum type="arabicPeriod" startAt="6"/>
              <a:defRPr/>
            </a:pPr>
            <a:r>
              <a:rPr lang="en-US" dirty="0">
                <a:solidFill>
                  <a:srgbClr val="002855"/>
                </a:solidFill>
                <a:latin typeface="Arial" panose="020B0604020202020204" pitchFamily="34" charset="0"/>
                <a:cs typeface="Arial" panose="020B0604020202020204" pitchFamily="34" charset="0"/>
              </a:rPr>
              <a:t>Always dispose of single-use applicators in a safe</a:t>
            </a:r>
            <a:br>
              <a:rPr lang="en-US" dirty="0">
                <a:solidFill>
                  <a:srgbClr val="002855"/>
                </a:solidFill>
                <a:latin typeface="Arial" panose="020B0604020202020204" pitchFamily="34" charset="0"/>
                <a:cs typeface="Arial" panose="020B0604020202020204" pitchFamily="34" charset="0"/>
              </a:rPr>
            </a:br>
            <a:r>
              <a:rPr lang="en-US" dirty="0">
                <a:solidFill>
                  <a:srgbClr val="002855"/>
                </a:solidFill>
                <a:latin typeface="Arial" panose="020B0604020202020204" pitchFamily="34" charset="0"/>
                <a:cs typeface="Arial" panose="020B0604020202020204" pitchFamily="34" charset="0"/>
              </a:rPr>
              <a:t>disposal container</a:t>
            </a:r>
            <a:r>
              <a:rPr lang="en-US" dirty="0">
                <a:solidFill>
                  <a:prstClr val="black"/>
                </a:solidFill>
                <a:latin typeface="Arial" panose="020B0604020202020204" pitchFamily="34" charset="0"/>
                <a:cs typeface="Arial" panose="020B0604020202020204" pitchFamily="34" charset="0"/>
              </a:rPr>
              <a:t>.</a:t>
            </a:r>
          </a:p>
          <a:p>
            <a:pPr lvl="0" defTabSz="457200">
              <a:defRPr/>
            </a:pPr>
            <a:endParaRPr lang="en-US" dirty="0">
              <a:solidFill>
                <a:srgbClr val="002855"/>
              </a:solidFill>
              <a:latin typeface="Arial" panose="020B0604020202020204" pitchFamily="34" charset="0"/>
              <a:cs typeface="Arial" panose="020B0604020202020204" pitchFamily="34" charset="0"/>
            </a:endParaRPr>
          </a:p>
          <a:p>
            <a:pPr lvl="0" defTabSz="457200">
              <a:spcAft>
                <a:spcPts val="600"/>
              </a:spcAft>
              <a:defRPr/>
            </a:pPr>
            <a:r>
              <a:rPr lang="en-US" b="1" dirty="0">
                <a:solidFill>
                  <a:srgbClr val="002855"/>
                </a:solidFill>
                <a:latin typeface="Arial" panose="020B0604020202020204" pitchFamily="34" charset="0"/>
                <a:cs typeface="Arial" panose="020B0604020202020204" pitchFamily="34" charset="0"/>
              </a:rPr>
              <a:t>Step 1:</a:t>
            </a:r>
            <a:r>
              <a:rPr lang="en-US" dirty="0">
                <a:solidFill>
                  <a:srgbClr val="002855"/>
                </a:solidFill>
                <a:latin typeface="Arial" panose="020B0604020202020204" pitchFamily="34" charset="0"/>
                <a:cs typeface="Arial" panose="020B0604020202020204" pitchFamily="34" charset="0"/>
              </a:rPr>
              <a:t> Clean your workspace with a disinfectant wipe.</a:t>
            </a:r>
          </a:p>
          <a:p>
            <a:pPr lvl="0" defTabSz="457200">
              <a:spcAft>
                <a:spcPts val="600"/>
              </a:spcAft>
              <a:defRPr/>
            </a:pPr>
            <a:r>
              <a:rPr lang="en-US" b="1" dirty="0">
                <a:solidFill>
                  <a:srgbClr val="002855"/>
                </a:solidFill>
                <a:latin typeface="Arial" panose="020B0604020202020204" pitchFamily="34" charset="0"/>
                <a:cs typeface="Arial" panose="020B0604020202020204" pitchFamily="34" charset="0"/>
              </a:rPr>
              <a:t>Step 2:</a:t>
            </a:r>
            <a:r>
              <a:rPr lang="en-US" dirty="0">
                <a:solidFill>
                  <a:srgbClr val="002855"/>
                </a:solidFill>
                <a:latin typeface="Arial" panose="020B0604020202020204" pitchFamily="34" charset="0"/>
                <a:cs typeface="Arial" panose="020B0604020202020204" pitchFamily="34" charset="0"/>
              </a:rPr>
              <a:t> Place fresh disposable paper towel on your workspace.</a:t>
            </a:r>
          </a:p>
          <a:p>
            <a:pPr lvl="0" defTabSz="457200">
              <a:spcAft>
                <a:spcPts val="600"/>
              </a:spcAft>
              <a:defRPr/>
            </a:pPr>
            <a:r>
              <a:rPr lang="en-US" b="1" dirty="0">
                <a:solidFill>
                  <a:srgbClr val="002855"/>
                </a:solidFill>
                <a:latin typeface="Arial" panose="020B0604020202020204" pitchFamily="34" charset="0"/>
                <a:cs typeface="Arial" panose="020B0604020202020204" pitchFamily="34" charset="0"/>
              </a:rPr>
              <a:t>Step 3:</a:t>
            </a:r>
            <a:r>
              <a:rPr lang="en-US" dirty="0">
                <a:solidFill>
                  <a:srgbClr val="002855"/>
                </a:solidFill>
                <a:latin typeface="Arial" panose="020B0604020202020204" pitchFamily="34" charset="0"/>
                <a:cs typeface="Arial" panose="020B0604020202020204" pitchFamily="34" charset="0"/>
              </a:rPr>
              <a:t> Choose your applicator and place on clean paper towel.</a:t>
            </a:r>
          </a:p>
          <a:p>
            <a:pPr lvl="0" defTabSz="457200">
              <a:spcAft>
                <a:spcPts val="600"/>
              </a:spcAft>
              <a:defRPr/>
            </a:pPr>
            <a:r>
              <a:rPr lang="en-US" b="1" dirty="0">
                <a:solidFill>
                  <a:srgbClr val="002855"/>
                </a:solidFill>
                <a:latin typeface="Arial" panose="020B0604020202020204" pitchFamily="34" charset="0"/>
                <a:cs typeface="Arial" panose="020B0604020202020204" pitchFamily="34" charset="0"/>
              </a:rPr>
              <a:t>Step 4: </a:t>
            </a:r>
            <a:r>
              <a:rPr lang="en-US" dirty="0">
                <a:solidFill>
                  <a:srgbClr val="002855"/>
                </a:solidFill>
                <a:latin typeface="Arial" panose="020B0604020202020204" pitchFamily="34" charset="0"/>
                <a:cs typeface="Arial" panose="020B0604020202020204" pitchFamily="34" charset="0"/>
              </a:rPr>
              <a:t>Choose your product and place on clean paper towel.</a:t>
            </a:r>
          </a:p>
          <a:p>
            <a:pPr lvl="0" defTabSz="457200">
              <a:spcAft>
                <a:spcPts val="600"/>
              </a:spcAft>
              <a:defRPr/>
            </a:pPr>
            <a:r>
              <a:rPr lang="en-US" b="1" dirty="0">
                <a:solidFill>
                  <a:srgbClr val="002855"/>
                </a:solidFill>
                <a:latin typeface="Arial" panose="020B0604020202020204" pitchFamily="34" charset="0"/>
                <a:cs typeface="Arial" panose="020B0604020202020204" pitchFamily="34" charset="0"/>
              </a:rPr>
              <a:t>Step 5:</a:t>
            </a:r>
            <a:r>
              <a:rPr lang="en-US" dirty="0">
                <a:solidFill>
                  <a:srgbClr val="002855"/>
                </a:solidFill>
                <a:latin typeface="Arial" panose="020B0604020202020204" pitchFamily="34" charset="0"/>
                <a:cs typeface="Arial" panose="020B0604020202020204" pitchFamily="34" charset="0"/>
              </a:rPr>
              <a:t> Sanitize your products before and after working with each </a:t>
            </a:r>
            <a:br>
              <a:rPr lang="en-US" dirty="0">
                <a:solidFill>
                  <a:srgbClr val="002855"/>
                </a:solidFill>
                <a:latin typeface="Arial" panose="020B0604020202020204" pitchFamily="34" charset="0"/>
                <a:cs typeface="Arial" panose="020B0604020202020204" pitchFamily="34" charset="0"/>
              </a:rPr>
            </a:br>
            <a:r>
              <a:rPr lang="en-US" dirty="0">
                <a:solidFill>
                  <a:srgbClr val="002855"/>
                </a:solidFill>
                <a:latin typeface="Arial" panose="020B0604020202020204" pitchFamily="34" charset="0"/>
                <a:cs typeface="Arial" panose="020B0604020202020204" pitchFamily="34" charset="0"/>
              </a:rPr>
              <a:t>	      applicator. Makeup is a porous surface and when open and </a:t>
            </a:r>
            <a:br>
              <a:rPr lang="en-US" dirty="0">
                <a:solidFill>
                  <a:srgbClr val="002855"/>
                </a:solidFill>
                <a:latin typeface="Arial" panose="020B0604020202020204" pitchFamily="34" charset="0"/>
                <a:cs typeface="Arial" panose="020B0604020202020204" pitchFamily="34" charset="0"/>
              </a:rPr>
            </a:br>
            <a:r>
              <a:rPr lang="en-US" dirty="0">
                <a:solidFill>
                  <a:srgbClr val="002855"/>
                </a:solidFill>
                <a:latin typeface="Arial" panose="020B0604020202020204" pitchFamily="34" charset="0"/>
                <a:cs typeface="Arial" panose="020B0604020202020204" pitchFamily="34" charset="0"/>
              </a:rPr>
              <a:t>	      exposed to the environment </a:t>
            </a:r>
            <a:r>
              <a:rPr lang="en-US" b="1" dirty="0">
                <a:solidFill>
                  <a:srgbClr val="002855"/>
                </a:solidFill>
                <a:latin typeface="Arial" panose="020B0604020202020204" pitchFamily="34" charset="0"/>
                <a:cs typeface="Arial" panose="020B0604020202020204" pitchFamily="34" charset="0"/>
              </a:rPr>
              <a:t>cross contamination can occur. </a:t>
            </a:r>
          </a:p>
          <a:p>
            <a:pPr marL="342900" lvl="0" indent="-342900" defTabSz="457200">
              <a:buClr>
                <a:srgbClr val="990099"/>
              </a:buClr>
              <a:buFont typeface="+mj-lt"/>
              <a:buAutoNum type="arabicPeriod" startAt="6"/>
              <a:defRPr/>
            </a:pPr>
            <a:endParaRPr lang="en-US" dirty="0">
              <a:solidFill>
                <a:srgbClr val="002855"/>
              </a:solidFill>
              <a:latin typeface="Arial" panose="020B0604020202020204" pitchFamily="34" charset="0"/>
              <a:cs typeface="Arial" panose="020B0604020202020204" pitchFamily="34" charset="0"/>
            </a:endParaRPr>
          </a:p>
          <a:p>
            <a:pPr marL="342900" lvl="0" indent="-342900" defTabSz="457200">
              <a:buClr>
                <a:srgbClr val="990099"/>
              </a:buClr>
              <a:buFont typeface="+mj-lt"/>
              <a:buAutoNum type="arabicPeriod" startAt="6"/>
              <a:defRPr/>
            </a:pPr>
            <a:endParaRPr lang="en-US" dirty="0">
              <a:solidFill>
                <a:srgbClr val="002855"/>
              </a:solidFill>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748139E-D9D8-4F12-8A96-1C6B9206C1CF}"/>
              </a:ext>
            </a:extLst>
          </p:cNvPr>
          <p:cNvPicPr>
            <a:picLocks noChangeAspect="1"/>
          </p:cNvPicPr>
          <p:nvPr/>
        </p:nvPicPr>
        <p:blipFill>
          <a:blip r:embed="rId3"/>
          <a:stretch>
            <a:fillRect/>
          </a:stretch>
        </p:blipFill>
        <p:spPr>
          <a:xfrm>
            <a:off x="6763296" y="3259872"/>
            <a:ext cx="1576506" cy="1576506"/>
          </a:xfrm>
          <a:prstGeom prst="rect">
            <a:avLst/>
          </a:prstGeom>
        </p:spPr>
      </p:pic>
      <p:sp>
        <p:nvSpPr>
          <p:cNvPr id="8" name="TextBox 7">
            <a:extLst>
              <a:ext uri="{FF2B5EF4-FFF2-40B4-BE49-F238E27FC236}">
                <a16:creationId xmlns:a16="http://schemas.microsoft.com/office/drawing/2014/main" id="{56378C5C-186F-46B3-A298-6BE6C9453E2F}"/>
              </a:ext>
            </a:extLst>
          </p:cNvPr>
          <p:cNvSpPr txBox="1"/>
          <p:nvPr/>
        </p:nvSpPr>
        <p:spPr>
          <a:xfrm>
            <a:off x="1295399" y="990600"/>
            <a:ext cx="5381626" cy="461665"/>
          </a:xfrm>
          <a:prstGeom prst="rect">
            <a:avLst/>
          </a:prstGeom>
          <a:noFill/>
        </p:spPr>
        <p:txBody>
          <a:bodyPr wrap="square" rtlCol="0">
            <a:spAutoFit/>
          </a:bodyPr>
          <a:lstStyle/>
          <a:p>
            <a:pPr lvl="0" defTabSz="457200">
              <a:defRPr/>
            </a:pPr>
            <a:r>
              <a:rPr lang="en-US" sz="2400" b="1" dirty="0">
                <a:solidFill>
                  <a:srgbClr val="002855"/>
                </a:solidFill>
                <a:latin typeface="Arial" panose="020B0604020202020204" pitchFamily="34" charset="0"/>
                <a:cs typeface="Arial" panose="020B0604020202020204" pitchFamily="34" charset="0"/>
              </a:rPr>
              <a:t>GUIDELINES FOR OTHER TOOLS</a:t>
            </a:r>
          </a:p>
        </p:txBody>
      </p:sp>
    </p:spTree>
    <p:extLst>
      <p:ext uri="{BB962C8B-B14F-4D97-AF65-F5344CB8AC3E}">
        <p14:creationId xmlns:p14="http://schemas.microsoft.com/office/powerpoint/2010/main" val="2563483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7DFA-05CB-4FEA-BC70-E4405482D8C0}"/>
              </a:ext>
            </a:extLst>
          </p:cNvPr>
          <p:cNvSpPr>
            <a:spLocks noGrp="1"/>
          </p:cNvSpPr>
          <p:nvPr>
            <p:ph type="title"/>
          </p:nvPr>
        </p:nvSpPr>
        <p:spPr>
          <a:xfrm>
            <a:off x="1335223" y="1013206"/>
            <a:ext cx="8229600" cy="1039427"/>
          </a:xfrm>
        </p:spPr>
        <p:txBody>
          <a:bodyPr>
            <a:normAutofit fontScale="90000"/>
          </a:bodyPr>
          <a:lstStyle/>
          <a:p>
            <a:r>
              <a:rPr lang="en-US" sz="3200" b="1" dirty="0">
                <a:latin typeface="Arial" panose="020B0604020202020204" pitchFamily="34" charset="0"/>
                <a:cs typeface="Arial" panose="020B0604020202020204" pitchFamily="34" charset="0"/>
              </a:rPr>
              <a:t>5. Direct sellers</a:t>
            </a:r>
            <a:br>
              <a:rPr lang="en-US" sz="3200" b="1" dirty="0">
                <a:latin typeface="Arial" panose="020B0604020202020204" pitchFamily="34" charset="0"/>
                <a:cs typeface="Arial" panose="020B0604020202020204" pitchFamily="34" charset="0"/>
              </a:rPr>
            </a:br>
            <a:endParaRPr lang="en-US" sz="3100" b="1" cap="none" dirty="0">
              <a:solidFill>
                <a:srgbClr val="49C5B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37</a:t>
            </a:fld>
            <a:endParaRPr lang="en-US" dirty="0"/>
          </a:p>
        </p:txBody>
      </p:sp>
      <p:sp>
        <p:nvSpPr>
          <p:cNvPr id="8" name="Content Placeholder 7">
            <a:extLst>
              <a:ext uri="{FF2B5EF4-FFF2-40B4-BE49-F238E27FC236}">
                <a16:creationId xmlns:a16="http://schemas.microsoft.com/office/drawing/2014/main" id="{1949E556-1308-4CCE-977A-F7C6E752ED63}"/>
              </a:ext>
            </a:extLst>
          </p:cNvPr>
          <p:cNvSpPr>
            <a:spLocks noGrp="1"/>
          </p:cNvSpPr>
          <p:nvPr>
            <p:ph idx="1"/>
          </p:nvPr>
        </p:nvSpPr>
        <p:spPr>
          <a:xfrm>
            <a:off x="800902" y="1769704"/>
            <a:ext cx="7390598" cy="3927007"/>
          </a:xfrm>
        </p:spPr>
        <p:txBody>
          <a:bodyPr>
            <a:noAutofit/>
          </a:bodyPr>
          <a:lstStyle/>
          <a:p>
            <a:r>
              <a:rPr lang="en-US" sz="2800" b="1" dirty="0">
                <a:solidFill>
                  <a:srgbClr val="49C5B1"/>
                </a:solidFill>
                <a:latin typeface="Arial" panose="020B0604020202020204" pitchFamily="34" charset="0"/>
                <a:cs typeface="Arial" panose="020B0604020202020204" pitchFamily="34" charset="0"/>
              </a:rPr>
              <a:t>Recommendations:</a:t>
            </a:r>
          </a:p>
          <a:p>
            <a:pPr marL="457200" indent="-342900">
              <a:buClr>
                <a:srgbClr val="49C5B1"/>
              </a:buClr>
              <a:buFont typeface="Wingdings" panose="05000000000000000000" pitchFamily="2" charset="2"/>
              <a:buChar char="ü"/>
            </a:pPr>
            <a:r>
              <a:rPr lang="en-US" dirty="0">
                <a:latin typeface="Arial" panose="020B0604020202020204" pitchFamily="34" charset="0"/>
                <a:cs typeface="Arial" panose="020B0604020202020204" pitchFamily="34" charset="0"/>
              </a:rPr>
              <a:t>Direct Sellers must follow the local Public Health rules for interaction when meeting a client or customer in-person</a:t>
            </a:r>
          </a:p>
          <a:p>
            <a:pPr marL="457200" indent="-342900">
              <a:buClr>
                <a:srgbClr val="49C5B1"/>
              </a:buClr>
              <a:buFont typeface="Wingdings" panose="05000000000000000000" pitchFamily="2" charset="2"/>
              <a:buChar char="ü"/>
            </a:pPr>
            <a:r>
              <a:rPr lang="en-US" dirty="0">
                <a:latin typeface="Arial" panose="020B0604020202020204" pitchFamily="34" charset="0"/>
                <a:cs typeface="Arial" panose="020B0604020202020204" pitchFamily="34" charset="0"/>
              </a:rPr>
              <a:t>Direct Sellers should follow the same “in-store” rules and guidance outlined above for product demonstrations and make-overs during an in-home consultation</a:t>
            </a:r>
          </a:p>
          <a:p>
            <a:pPr marL="457200" indent="-342900">
              <a:buClr>
                <a:srgbClr val="49C5B1"/>
              </a:buClr>
              <a:buFont typeface="Wingdings" panose="05000000000000000000" pitchFamily="2" charset="2"/>
              <a:buChar char="ü"/>
            </a:pPr>
            <a:r>
              <a:rPr lang="en-US" dirty="0">
                <a:latin typeface="Arial" panose="020B0604020202020204" pitchFamily="34" charset="0"/>
                <a:cs typeface="Arial" panose="020B0604020202020204" pitchFamily="34" charset="0"/>
              </a:rPr>
              <a:t>Direct Sellers should follow the same rules and guidance for safeguarding tools</a:t>
            </a:r>
          </a:p>
        </p:txBody>
      </p:sp>
    </p:spTree>
    <p:extLst>
      <p:ext uri="{BB962C8B-B14F-4D97-AF65-F5344CB8AC3E}">
        <p14:creationId xmlns:p14="http://schemas.microsoft.com/office/powerpoint/2010/main" val="3449546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609951D-167C-4FD6-BB18-C97B328FD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8818" y="4022818"/>
            <a:ext cx="2835181" cy="2835181"/>
          </a:xfrm>
          <a:prstGeom prst="rect">
            <a:avLst/>
          </a:prstGeom>
        </p:spPr>
      </p:pic>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38</a:t>
            </a:fld>
            <a:endParaRPr lang="en-US" dirty="0"/>
          </a:p>
        </p:txBody>
      </p:sp>
      <p:sp>
        <p:nvSpPr>
          <p:cNvPr id="5" name="TextBox 4">
            <a:extLst>
              <a:ext uri="{FF2B5EF4-FFF2-40B4-BE49-F238E27FC236}">
                <a16:creationId xmlns:a16="http://schemas.microsoft.com/office/drawing/2014/main" id="{F2B49204-806B-407D-B6E8-D67CCE4D27E6}"/>
              </a:ext>
            </a:extLst>
          </p:cNvPr>
          <p:cNvSpPr txBox="1"/>
          <p:nvPr/>
        </p:nvSpPr>
        <p:spPr>
          <a:xfrm>
            <a:off x="1254068" y="726058"/>
            <a:ext cx="8113337" cy="830997"/>
          </a:xfrm>
          <a:prstGeom prst="rect">
            <a:avLst/>
          </a:prstGeom>
          <a:noFill/>
        </p:spPr>
        <p:txBody>
          <a:bodyPr wrap="square" rtlCol="0">
            <a:spAutoFit/>
          </a:bodyPr>
          <a:lstStyle/>
          <a:p>
            <a:pPr defTabSz="457200">
              <a:defRPr/>
            </a:pPr>
            <a:r>
              <a:rPr lang="en-US" sz="2400" b="1" u="sng" dirty="0">
                <a:solidFill>
                  <a:srgbClr val="002855"/>
                </a:solidFill>
                <a:latin typeface="Arial" panose="020B0604020202020204" pitchFamily="34" charset="0"/>
                <a:cs typeface="Arial" panose="020B0604020202020204" pitchFamily="34" charset="0"/>
              </a:rPr>
              <a:t>Additional Check-list for the Direct Seller</a:t>
            </a:r>
            <a:r>
              <a:rPr lang="en-US" sz="2400" b="1" dirty="0">
                <a:solidFill>
                  <a:srgbClr val="002855"/>
                </a:solidFill>
                <a:latin typeface="Arial" panose="020B0604020202020204" pitchFamily="34" charset="0"/>
                <a:cs typeface="Arial" panose="020B0604020202020204" pitchFamily="34" charset="0"/>
              </a:rPr>
              <a:t>:</a:t>
            </a:r>
          </a:p>
          <a:p>
            <a:pPr defTabSz="457200">
              <a:defRPr/>
            </a:pPr>
            <a:r>
              <a:rPr lang="en-US" sz="2400" b="1" dirty="0">
                <a:solidFill>
                  <a:srgbClr val="002855"/>
                </a:solidFill>
                <a:latin typeface="Arial" panose="020B0604020202020204" pitchFamily="34" charset="0"/>
                <a:cs typeface="Arial" panose="020B0604020202020204" pitchFamily="34" charset="0"/>
              </a:rPr>
              <a:t>IN-HOME SALES EVENTS</a:t>
            </a:r>
            <a:endParaRPr kumimoji="0" lang="en-US" sz="24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D5E5240-AB41-455F-B5CC-C1DA2A9D2327}"/>
              </a:ext>
            </a:extLst>
          </p:cNvPr>
          <p:cNvSpPr txBox="1"/>
          <p:nvPr/>
        </p:nvSpPr>
        <p:spPr>
          <a:xfrm>
            <a:off x="821113" y="1698969"/>
            <a:ext cx="7982016" cy="5109091"/>
          </a:xfrm>
          <a:prstGeom prst="rect">
            <a:avLst/>
          </a:prstGeom>
          <a:noFill/>
        </p:spPr>
        <p:txBody>
          <a:bodyPr wrap="square" rtlCol="0">
            <a:spAutoFit/>
          </a:bodyPr>
          <a:lstStyle/>
          <a:p>
            <a:pPr marL="285750" lvl="0" indent="-285750" defTabSz="457200">
              <a:spcAft>
                <a:spcPts val="600"/>
              </a:spcAft>
              <a:buClr>
                <a:srgbClr val="49C5B1"/>
              </a:buClr>
              <a:buFont typeface="Wingdings" panose="05000000000000000000" pitchFamily="2" charset="2"/>
              <a:buChar char="ü"/>
              <a:defRPr/>
            </a:pPr>
            <a:r>
              <a:rPr lang="en-US" dirty="0">
                <a:solidFill>
                  <a:srgbClr val="002855"/>
                </a:solidFill>
                <a:latin typeface="Arial" panose="020B0604020202020204" pitchFamily="34" charset="0"/>
                <a:cs typeface="Arial" panose="020B0604020202020204" pitchFamily="34" charset="0"/>
              </a:rPr>
              <a:t>For a Direct Seller (DS) customer home visit or event, the DS needs to ensure the customer’s home or venue is safe and meets local Public Health requirements (i.e. has anyone in household had COVID-19, have they been social distancing, are there any other risk factors present)</a:t>
            </a:r>
          </a:p>
          <a:p>
            <a:pPr marL="285750" lvl="0" indent="-285750" defTabSz="457200">
              <a:spcAft>
                <a:spcPts val="600"/>
              </a:spcAft>
              <a:buClr>
                <a:srgbClr val="49C5B1"/>
              </a:buClr>
              <a:buFont typeface="Wingdings" panose="05000000000000000000" pitchFamily="2" charset="2"/>
              <a:buChar char="ü"/>
              <a:defRPr/>
            </a:pPr>
            <a:r>
              <a:rPr lang="en-US" dirty="0">
                <a:solidFill>
                  <a:srgbClr val="002855"/>
                </a:solidFill>
                <a:latin typeface="Arial" panose="020B0604020202020204" pitchFamily="34" charset="0"/>
                <a:cs typeface="Arial" panose="020B0604020202020204" pitchFamily="34" charset="0"/>
              </a:rPr>
              <a:t>The DS should keep a list of where they have been and who they have interacted with for Public Health tracing purposes; if an event involves more that the home-owner, all attendees should sign an appropriate agreement like that required for in-store customers (including info for contact tracing); avoid sharing pens, otherwise sanitize</a:t>
            </a:r>
          </a:p>
          <a:p>
            <a:pPr marL="285750" lvl="0" indent="-285750" defTabSz="457200">
              <a:spcAft>
                <a:spcPts val="600"/>
              </a:spcAft>
              <a:buClr>
                <a:srgbClr val="49C5B1"/>
              </a:buClr>
              <a:buFont typeface="Wingdings" panose="05000000000000000000" pitchFamily="2" charset="2"/>
              <a:buChar char="ü"/>
              <a:defRPr/>
            </a:pPr>
            <a:r>
              <a:rPr lang="en-US" dirty="0">
                <a:solidFill>
                  <a:srgbClr val="002855"/>
                </a:solidFill>
                <a:latin typeface="Arial" panose="020B0604020202020204" pitchFamily="34" charset="0"/>
                <a:cs typeface="Arial" panose="020B0604020202020204" pitchFamily="34" charset="0"/>
              </a:rPr>
              <a:t>The DS should use appropriate PPE and ensure PPE is</a:t>
            </a:r>
            <a:br>
              <a:rPr lang="en-US" dirty="0">
                <a:solidFill>
                  <a:srgbClr val="002855"/>
                </a:solidFill>
                <a:latin typeface="Arial" panose="020B0604020202020204" pitchFamily="34" charset="0"/>
                <a:cs typeface="Arial" panose="020B0604020202020204" pitchFamily="34" charset="0"/>
              </a:rPr>
            </a:br>
            <a:r>
              <a:rPr lang="en-US" dirty="0">
                <a:solidFill>
                  <a:srgbClr val="002855"/>
                </a:solidFill>
                <a:latin typeface="Arial" panose="020B0604020202020204" pitchFamily="34" charset="0"/>
                <a:cs typeface="Arial" panose="020B0604020202020204" pitchFamily="34" charset="0"/>
              </a:rPr>
              <a:t>available for attendees, </a:t>
            </a:r>
            <a:r>
              <a:rPr lang="en-US" u="sng" dirty="0">
                <a:solidFill>
                  <a:srgbClr val="002855"/>
                </a:solidFill>
                <a:latin typeface="Arial" panose="020B0604020202020204" pitchFamily="34" charset="0"/>
                <a:cs typeface="Arial" panose="020B0604020202020204" pitchFamily="34" charset="0"/>
              </a:rPr>
              <a:t>especially facemasks</a:t>
            </a:r>
            <a:r>
              <a:rPr lang="en-US" dirty="0">
                <a:solidFill>
                  <a:srgbClr val="002855"/>
                </a:solidFill>
                <a:latin typeface="Arial" panose="020B0604020202020204" pitchFamily="34" charset="0"/>
                <a:cs typeface="Arial" panose="020B0604020202020204" pitchFamily="34" charset="0"/>
              </a:rPr>
              <a:t> </a:t>
            </a:r>
          </a:p>
          <a:p>
            <a:pPr marL="285750" indent="-285750" defTabSz="457200">
              <a:spcAft>
                <a:spcPts val="600"/>
              </a:spcAft>
              <a:buClr>
                <a:srgbClr val="49C5B1"/>
              </a:buClr>
              <a:buFont typeface="Wingdings" panose="05000000000000000000" pitchFamily="2" charset="2"/>
              <a:buChar char="ü"/>
              <a:defRPr/>
            </a:pPr>
            <a:r>
              <a:rPr lang="en-US" dirty="0">
                <a:solidFill>
                  <a:srgbClr val="002855"/>
                </a:solidFill>
                <a:latin typeface="Arial" panose="020B0604020202020204" pitchFamily="34" charset="0"/>
                <a:cs typeface="Arial" panose="020B0604020202020204" pitchFamily="34" charset="0"/>
              </a:rPr>
              <a:t>The DS must comply with local rules for mitigation</a:t>
            </a:r>
            <a:br>
              <a:rPr lang="en-US" dirty="0">
                <a:solidFill>
                  <a:srgbClr val="002855"/>
                </a:solidFill>
                <a:latin typeface="Arial" panose="020B0604020202020204" pitchFamily="34" charset="0"/>
                <a:cs typeface="Arial" panose="020B0604020202020204" pitchFamily="34" charset="0"/>
              </a:rPr>
            </a:br>
            <a:r>
              <a:rPr lang="en-US" dirty="0">
                <a:solidFill>
                  <a:srgbClr val="002855"/>
                </a:solidFill>
                <a:latin typeface="Arial" panose="020B0604020202020204" pitchFamily="34" charset="0"/>
                <a:cs typeface="Arial" panose="020B0604020202020204" pitchFamily="34" charset="0"/>
              </a:rPr>
              <a:t>including limitations on the number of individuals that</a:t>
            </a:r>
            <a:br>
              <a:rPr lang="en-US" dirty="0">
                <a:solidFill>
                  <a:srgbClr val="002855"/>
                </a:solidFill>
                <a:latin typeface="Arial" panose="020B0604020202020204" pitchFamily="34" charset="0"/>
                <a:cs typeface="Arial" panose="020B0604020202020204" pitchFamily="34" charset="0"/>
              </a:rPr>
            </a:br>
            <a:r>
              <a:rPr lang="en-US" dirty="0">
                <a:solidFill>
                  <a:srgbClr val="002855"/>
                </a:solidFill>
                <a:latin typeface="Arial" panose="020B0604020202020204" pitchFamily="34" charset="0"/>
                <a:cs typeface="Arial" panose="020B0604020202020204" pitchFamily="34" charset="0"/>
              </a:rPr>
              <a:t>can gather, and their relationship</a:t>
            </a:r>
          </a:p>
          <a:p>
            <a:pPr marL="285750" indent="-285750" defTabSz="457200">
              <a:spcAft>
                <a:spcPts val="600"/>
              </a:spcAft>
              <a:buClr>
                <a:srgbClr val="49C5B1"/>
              </a:buClr>
              <a:buFont typeface="Wingdings" panose="05000000000000000000" pitchFamily="2" charset="2"/>
              <a:buChar char="ü"/>
              <a:defRPr/>
            </a:pPr>
            <a:r>
              <a:rPr lang="en-US" dirty="0">
                <a:solidFill>
                  <a:srgbClr val="002855"/>
                </a:solidFill>
                <a:latin typeface="Arial" panose="020B0604020202020204" pitchFamily="34" charset="0"/>
                <a:cs typeface="Arial" panose="020B0604020202020204" pitchFamily="34" charset="0"/>
              </a:rPr>
              <a:t>Venues should be cleaned and sanitized before an</a:t>
            </a:r>
            <a:br>
              <a:rPr lang="en-US" dirty="0">
                <a:solidFill>
                  <a:srgbClr val="002855"/>
                </a:solidFill>
                <a:latin typeface="Arial" panose="020B0604020202020204" pitchFamily="34" charset="0"/>
                <a:cs typeface="Arial" panose="020B0604020202020204" pitchFamily="34" charset="0"/>
              </a:rPr>
            </a:br>
            <a:r>
              <a:rPr lang="en-US" dirty="0">
                <a:solidFill>
                  <a:srgbClr val="002855"/>
                </a:solidFill>
                <a:latin typeface="Arial" panose="020B0604020202020204" pitchFamily="34" charset="0"/>
                <a:cs typeface="Arial" panose="020B0604020202020204" pitchFamily="34" charset="0"/>
              </a:rPr>
              <a:t>event, washrooms kept cleaned, and hand-sanitizers</a:t>
            </a:r>
            <a:br>
              <a:rPr lang="en-US" dirty="0">
                <a:solidFill>
                  <a:srgbClr val="002855"/>
                </a:solidFill>
                <a:latin typeface="Arial" panose="020B0604020202020204" pitchFamily="34" charset="0"/>
                <a:cs typeface="Arial" panose="020B0604020202020204" pitchFamily="34" charset="0"/>
              </a:rPr>
            </a:br>
            <a:r>
              <a:rPr lang="en-US" dirty="0">
                <a:solidFill>
                  <a:srgbClr val="002855"/>
                </a:solidFill>
                <a:latin typeface="Arial" panose="020B0604020202020204" pitchFamily="34" charset="0"/>
                <a:cs typeface="Arial" panose="020B0604020202020204" pitchFamily="34" charset="0"/>
              </a:rPr>
              <a:t>made available</a:t>
            </a:r>
          </a:p>
        </p:txBody>
      </p:sp>
    </p:spTree>
    <p:extLst>
      <p:ext uri="{BB962C8B-B14F-4D97-AF65-F5344CB8AC3E}">
        <p14:creationId xmlns:p14="http://schemas.microsoft.com/office/powerpoint/2010/main" val="1097546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724214-158B-4719-B5D5-B92E8CD8DA29}"/>
              </a:ext>
            </a:extLst>
          </p:cNvPr>
          <p:cNvSpPr>
            <a:spLocks noGrp="1"/>
          </p:cNvSpPr>
          <p:nvPr>
            <p:ph type="sldNum" sz="quarter" idx="12"/>
          </p:nvPr>
        </p:nvSpPr>
        <p:spPr/>
        <p:txBody>
          <a:bodyPr/>
          <a:lstStyle/>
          <a:p>
            <a:fld id="{FA84A37A-AFC2-4A01-80A1-FC20F2C0D5BB}" type="slidenum">
              <a:rPr lang="en-US" smtClean="0"/>
              <a:pPr/>
              <a:t>39</a:t>
            </a:fld>
            <a:endParaRPr lang="en-US"/>
          </a:p>
        </p:txBody>
      </p:sp>
      <p:sp>
        <p:nvSpPr>
          <p:cNvPr id="8" name="Title 1">
            <a:extLst>
              <a:ext uri="{FF2B5EF4-FFF2-40B4-BE49-F238E27FC236}">
                <a16:creationId xmlns:a16="http://schemas.microsoft.com/office/drawing/2014/main" id="{AC6E9294-98A7-46FD-AAA6-2AED8E2A22B6}"/>
              </a:ext>
            </a:extLst>
          </p:cNvPr>
          <p:cNvSpPr txBox="1">
            <a:spLocks/>
          </p:cNvSpPr>
          <p:nvPr/>
        </p:nvSpPr>
        <p:spPr>
          <a:xfrm>
            <a:off x="1297925" y="770323"/>
            <a:ext cx="8229600" cy="1039427"/>
          </a:xfrm>
          <a:prstGeom prst="rect">
            <a:avLst/>
          </a:prstGeom>
        </p:spPr>
        <p:txBody>
          <a:bodyPr>
            <a:normAutofit/>
          </a:bodyPr>
          <a:lstStyle>
            <a:lvl1pPr algn="l" defTabSz="914400" rtl="0" eaLnBrk="1" latinLnBrk="0" hangingPunct="1">
              <a:spcBef>
                <a:spcPct val="0"/>
              </a:spcBef>
              <a:buNone/>
              <a:defRPr sz="2400" kern="1200" cap="all" baseline="0">
                <a:solidFill>
                  <a:srgbClr val="002855"/>
                </a:solidFill>
                <a:latin typeface="+mj-lt"/>
                <a:ea typeface="+mj-ea"/>
                <a:cs typeface="+mj-cs"/>
              </a:defRPr>
            </a:lvl1pPr>
          </a:lstStyle>
          <a:p>
            <a:r>
              <a:rPr lang="en-US" sz="2800" b="1" dirty="0">
                <a:latin typeface="Arial" panose="020B0604020202020204" pitchFamily="34" charset="0"/>
                <a:cs typeface="Arial" panose="020B0604020202020204" pitchFamily="34" charset="0"/>
              </a:rPr>
              <a:t>Training: </a:t>
            </a:r>
            <a:r>
              <a:rPr lang="en-US" b="1" dirty="0">
                <a:latin typeface="Arial" panose="020B0604020202020204" pitchFamily="34" charset="0"/>
                <a:cs typeface="Arial" panose="020B0604020202020204" pitchFamily="34" charset="0"/>
              </a:rPr>
              <a:t>The Need to Understand</a:t>
            </a:r>
          </a:p>
          <a:p>
            <a:r>
              <a:rPr lang="en-US" b="1" dirty="0">
                <a:latin typeface="Arial" panose="020B0604020202020204" pitchFamily="34" charset="0"/>
                <a:cs typeface="Arial" panose="020B0604020202020204" pitchFamily="34" charset="0"/>
              </a:rPr>
              <a:t>The </a:t>
            </a:r>
            <a:r>
              <a:rPr lang="en-US" b="1" dirty="0">
                <a:solidFill>
                  <a:srgbClr val="49C5B1"/>
                </a:solidFill>
                <a:latin typeface="Arial" panose="020B0604020202020204" pitchFamily="34" charset="0"/>
                <a:cs typeface="Arial" panose="020B0604020202020204" pitchFamily="34" charset="0"/>
              </a:rPr>
              <a:t>“what &amp; Why”</a:t>
            </a:r>
            <a:r>
              <a:rPr lang="en-US" b="1" dirty="0">
                <a:latin typeface="Arial" panose="020B0604020202020204" pitchFamily="34" charset="0"/>
                <a:cs typeface="Arial" panose="020B0604020202020204" pitchFamily="34" charset="0"/>
              </a:rPr>
              <a:t> of mitigation</a:t>
            </a:r>
            <a:r>
              <a:rPr lang="en-US" b="1" cap="none" dirty="0">
                <a:solidFill>
                  <a:srgbClr val="49C5B1"/>
                </a:solidFill>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FA1A0B1-ADB9-4524-A3F7-31BB9B1932A0}"/>
              </a:ext>
            </a:extLst>
          </p:cNvPr>
          <p:cNvSpPr/>
          <p:nvPr/>
        </p:nvSpPr>
        <p:spPr>
          <a:xfrm>
            <a:off x="285750" y="2540106"/>
            <a:ext cx="5715000" cy="2985433"/>
          </a:xfrm>
          <a:prstGeom prst="rect">
            <a:avLst/>
          </a:prstGeom>
        </p:spPr>
        <p:txBody>
          <a:bodyPr wrap="square">
            <a:spAutoFit/>
          </a:bodyPr>
          <a:lstStyle/>
          <a:p>
            <a:pPr algn="ctr">
              <a:spcAft>
                <a:spcPts val="600"/>
              </a:spcAft>
            </a:pPr>
            <a:r>
              <a:rPr lang="en-US" sz="2800" dirty="0">
                <a:solidFill>
                  <a:srgbClr val="002855"/>
                </a:solidFill>
                <a:latin typeface="Arial" panose="020B0604020202020204" pitchFamily="34" charset="0"/>
                <a:cs typeface="Arial" panose="020B0604020202020204" pitchFamily="34" charset="0"/>
              </a:rPr>
              <a:t>It’s important to understand</a:t>
            </a:r>
            <a:br>
              <a:rPr lang="en-US" sz="2800" dirty="0">
                <a:solidFill>
                  <a:srgbClr val="002855"/>
                </a:solidFill>
                <a:latin typeface="Arial" panose="020B0604020202020204" pitchFamily="34" charset="0"/>
                <a:cs typeface="Arial" panose="020B0604020202020204" pitchFamily="34" charset="0"/>
              </a:rPr>
            </a:br>
            <a:r>
              <a:rPr lang="en-US" sz="2800" b="1" dirty="0">
                <a:solidFill>
                  <a:srgbClr val="002855"/>
                </a:solidFill>
                <a:latin typeface="Arial" panose="020B0604020202020204" pitchFamily="34" charset="0"/>
                <a:cs typeface="Arial" panose="020B0604020202020204" pitchFamily="34" charset="0"/>
              </a:rPr>
              <a:t>what to do </a:t>
            </a:r>
            <a:r>
              <a:rPr lang="en-US" sz="2400" dirty="0">
                <a:solidFill>
                  <a:srgbClr val="002855"/>
                </a:solidFill>
                <a:latin typeface="Arial" panose="020B0604020202020204" pitchFamily="34" charset="0"/>
                <a:cs typeface="Arial" panose="020B0604020202020204" pitchFamily="34" charset="0"/>
              </a:rPr>
              <a:t>(i.e. the check-list)</a:t>
            </a:r>
            <a:r>
              <a:rPr lang="en-US" sz="2800" dirty="0">
                <a:solidFill>
                  <a:srgbClr val="002855"/>
                </a:solidFill>
                <a:latin typeface="Arial" panose="020B0604020202020204" pitchFamily="34" charset="0"/>
                <a:cs typeface="Arial" panose="020B0604020202020204" pitchFamily="34" charset="0"/>
              </a:rPr>
              <a:t>,</a:t>
            </a:r>
          </a:p>
          <a:p>
            <a:pPr algn="ctr">
              <a:spcAft>
                <a:spcPts val="600"/>
              </a:spcAft>
            </a:pPr>
            <a:r>
              <a:rPr lang="en-US" sz="2800" dirty="0">
                <a:solidFill>
                  <a:srgbClr val="002855"/>
                </a:solidFill>
                <a:latin typeface="Arial" panose="020B0604020202020204" pitchFamily="34" charset="0"/>
                <a:cs typeface="Arial" panose="020B0604020202020204" pitchFamily="34" charset="0"/>
              </a:rPr>
              <a:t> </a:t>
            </a:r>
            <a:r>
              <a:rPr lang="en-US" sz="2800" b="1" dirty="0">
                <a:solidFill>
                  <a:srgbClr val="002855"/>
                </a:solidFill>
                <a:latin typeface="Arial" panose="020B0604020202020204" pitchFamily="34" charset="0"/>
                <a:cs typeface="Arial" panose="020B0604020202020204" pitchFamily="34" charset="0"/>
              </a:rPr>
              <a:t>BUT</a:t>
            </a:r>
          </a:p>
          <a:p>
            <a:pPr algn="ctr">
              <a:spcAft>
                <a:spcPts val="600"/>
              </a:spcAft>
            </a:pPr>
            <a:r>
              <a:rPr lang="en-US" sz="2800" dirty="0">
                <a:solidFill>
                  <a:srgbClr val="002855"/>
                </a:solidFill>
                <a:latin typeface="Arial" panose="020B0604020202020204" pitchFamily="34" charset="0"/>
                <a:cs typeface="Arial" panose="020B0604020202020204" pitchFamily="34" charset="0"/>
              </a:rPr>
              <a:t>it’s equally important</a:t>
            </a:r>
          </a:p>
          <a:p>
            <a:pPr algn="ctr">
              <a:spcAft>
                <a:spcPts val="600"/>
              </a:spcAft>
            </a:pPr>
            <a:r>
              <a:rPr lang="en-US" sz="2800" dirty="0">
                <a:solidFill>
                  <a:srgbClr val="002855"/>
                </a:solidFill>
                <a:latin typeface="Arial" panose="020B0604020202020204" pitchFamily="34" charset="0"/>
                <a:cs typeface="Arial" panose="020B0604020202020204" pitchFamily="34" charset="0"/>
              </a:rPr>
              <a:t>to understand</a:t>
            </a:r>
          </a:p>
          <a:p>
            <a:pPr algn="ctr">
              <a:spcAft>
                <a:spcPts val="600"/>
              </a:spcAft>
            </a:pPr>
            <a:r>
              <a:rPr lang="en-US" sz="2800" dirty="0">
                <a:solidFill>
                  <a:srgbClr val="002855"/>
                </a:solidFill>
                <a:latin typeface="Arial" panose="020B0604020202020204" pitchFamily="34" charset="0"/>
                <a:cs typeface="Arial" panose="020B0604020202020204" pitchFamily="34" charset="0"/>
              </a:rPr>
              <a:t> </a:t>
            </a:r>
            <a:r>
              <a:rPr lang="en-US" sz="2800" b="1" dirty="0">
                <a:solidFill>
                  <a:srgbClr val="002855"/>
                </a:solidFill>
                <a:latin typeface="Arial" panose="020B0604020202020204" pitchFamily="34" charset="0"/>
                <a:cs typeface="Arial" panose="020B0604020202020204" pitchFamily="34" charset="0"/>
              </a:rPr>
              <a:t>why you are doing it</a:t>
            </a:r>
            <a:r>
              <a:rPr lang="en-US" sz="2800" dirty="0">
                <a:solidFill>
                  <a:srgbClr val="002855"/>
                </a:solidFill>
                <a:latin typeface="Arial" panose="020B0604020202020204" pitchFamily="34" charset="0"/>
                <a:cs typeface="Arial" panose="020B0604020202020204" pitchFamily="34" charset="0"/>
              </a:rPr>
              <a:t>!</a:t>
            </a:r>
          </a:p>
        </p:txBody>
      </p:sp>
      <p:pic>
        <p:nvPicPr>
          <p:cNvPr id="5" name="Picture 4">
            <a:hlinkClick r:id="rId3"/>
            <a:extLst>
              <a:ext uri="{FF2B5EF4-FFF2-40B4-BE49-F238E27FC236}">
                <a16:creationId xmlns:a16="http://schemas.microsoft.com/office/drawing/2014/main" id="{3C881F13-87F0-4786-BA9D-E483CE7A409E}"/>
              </a:ext>
            </a:extLst>
          </p:cNvPr>
          <p:cNvPicPr>
            <a:picLocks noChangeAspect="1"/>
          </p:cNvPicPr>
          <p:nvPr/>
        </p:nvPicPr>
        <p:blipFill>
          <a:blip r:embed="rId4"/>
          <a:stretch>
            <a:fillRect/>
          </a:stretch>
        </p:blipFill>
        <p:spPr>
          <a:xfrm>
            <a:off x="5957207" y="1939166"/>
            <a:ext cx="2127250" cy="3939352"/>
          </a:xfrm>
          <a:prstGeom prst="rect">
            <a:avLst/>
          </a:prstGeom>
        </p:spPr>
      </p:pic>
    </p:spTree>
    <p:extLst>
      <p:ext uri="{BB962C8B-B14F-4D97-AF65-F5344CB8AC3E}">
        <p14:creationId xmlns:p14="http://schemas.microsoft.com/office/powerpoint/2010/main" val="399958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7DFA-05CB-4FEA-BC70-E4405482D8C0}"/>
              </a:ext>
            </a:extLst>
          </p:cNvPr>
          <p:cNvSpPr>
            <a:spLocks noGrp="1"/>
          </p:cNvSpPr>
          <p:nvPr>
            <p:ph type="title"/>
          </p:nvPr>
        </p:nvSpPr>
        <p:spPr>
          <a:xfrm>
            <a:off x="1336025" y="713173"/>
            <a:ext cx="8229600" cy="1039427"/>
          </a:xfrm>
        </p:spPr>
        <p:txBody>
          <a:bodyPr>
            <a:normAutofit/>
          </a:bodyPr>
          <a:lstStyle/>
          <a:p>
            <a:r>
              <a:rPr lang="en-US" sz="3200" b="1" dirty="0">
                <a:latin typeface="Arial" panose="020B0604020202020204" pitchFamily="34" charset="0"/>
                <a:cs typeface="Arial" panose="020B0604020202020204" pitchFamily="34" charset="0"/>
              </a:rPr>
              <a:t>What We know about covid-19</a:t>
            </a:r>
          </a:p>
        </p:txBody>
      </p:sp>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4</a:t>
            </a:fld>
            <a:endParaRPr lang="en-US" dirty="0"/>
          </a:p>
        </p:txBody>
      </p:sp>
      <p:sp>
        <p:nvSpPr>
          <p:cNvPr id="8" name="Content Placeholder 7">
            <a:extLst>
              <a:ext uri="{FF2B5EF4-FFF2-40B4-BE49-F238E27FC236}">
                <a16:creationId xmlns:a16="http://schemas.microsoft.com/office/drawing/2014/main" id="{1949E556-1308-4CCE-977A-F7C6E752ED63}"/>
              </a:ext>
            </a:extLst>
          </p:cNvPr>
          <p:cNvSpPr>
            <a:spLocks noGrp="1"/>
          </p:cNvSpPr>
          <p:nvPr>
            <p:ph idx="1"/>
          </p:nvPr>
        </p:nvSpPr>
        <p:spPr>
          <a:xfrm>
            <a:off x="443162" y="1752600"/>
            <a:ext cx="8700837" cy="5272314"/>
          </a:xfrm>
        </p:spPr>
        <p:txBody>
          <a:bodyPr>
            <a:normAutofit fontScale="92500"/>
          </a:bodyPr>
          <a:lstStyle/>
          <a:p>
            <a:pPr marL="571500" indent="-457200">
              <a:spcAft>
                <a:spcPts val="600"/>
              </a:spcAft>
              <a:buClr>
                <a:srgbClr val="49C5B1"/>
              </a:buClr>
              <a:buFont typeface="Arial" panose="020B0604020202020204" pitchFamily="34" charset="0"/>
              <a:buChar char="•"/>
            </a:pPr>
            <a:r>
              <a:rPr lang="en-CA" sz="2600" u="sng" dirty="0">
                <a:latin typeface="Arial" panose="020B0604020202020204" pitchFamily="34" charset="0"/>
                <a:cs typeface="Arial" panose="020B0604020202020204" pitchFamily="34" charset="0"/>
              </a:rPr>
              <a:t>Virus spread through</a:t>
            </a:r>
            <a:r>
              <a:rPr lang="en-CA" sz="2600" dirty="0">
                <a:latin typeface="Arial" panose="020B0604020202020204" pitchFamily="34" charset="0"/>
                <a:cs typeface="Arial" panose="020B0604020202020204" pitchFamily="34" charset="0"/>
              </a:rPr>
              <a:t>:</a:t>
            </a:r>
            <a:br>
              <a:rPr lang="en-CA" sz="2600" dirty="0">
                <a:latin typeface="Arial" panose="020B0604020202020204" pitchFamily="34" charset="0"/>
                <a:cs typeface="Arial" panose="020B0604020202020204" pitchFamily="34" charset="0"/>
              </a:rPr>
            </a:br>
            <a:br>
              <a:rPr lang="en-CA" sz="1100" dirty="0">
                <a:latin typeface="Arial" panose="020B0604020202020204" pitchFamily="34" charset="0"/>
                <a:cs typeface="Arial" panose="020B0604020202020204" pitchFamily="34" charset="0"/>
              </a:rPr>
            </a:br>
            <a:r>
              <a:rPr lang="en-CA" sz="2600" dirty="0">
                <a:latin typeface="Arial" panose="020B0604020202020204" pitchFamily="34" charset="0"/>
                <a:cs typeface="Arial" panose="020B0604020202020204" pitchFamily="34" charset="0"/>
              </a:rPr>
              <a:t>- respiratory droplets generated when you cough/sneeze</a:t>
            </a:r>
            <a:br>
              <a:rPr lang="en-CA" sz="2600" dirty="0">
                <a:latin typeface="Arial" panose="020B0604020202020204" pitchFamily="34" charset="0"/>
                <a:cs typeface="Arial" panose="020B0604020202020204" pitchFamily="34" charset="0"/>
              </a:rPr>
            </a:br>
            <a:r>
              <a:rPr lang="en-CA" sz="2600" dirty="0">
                <a:latin typeface="Arial" panose="020B0604020202020204" pitchFamily="34" charset="0"/>
                <a:cs typeface="Arial" panose="020B0604020202020204" pitchFamily="34" charset="0"/>
              </a:rPr>
              <a:t>- prolonged personal contact (touching, shaking hands)</a:t>
            </a:r>
            <a:br>
              <a:rPr lang="en-CA" sz="2600" dirty="0">
                <a:latin typeface="Arial" panose="020B0604020202020204" pitchFamily="34" charset="0"/>
                <a:cs typeface="Arial" panose="020B0604020202020204" pitchFamily="34" charset="0"/>
              </a:rPr>
            </a:br>
            <a:r>
              <a:rPr lang="en-CA" sz="2600" dirty="0">
                <a:latin typeface="Arial" panose="020B0604020202020204" pitchFamily="34" charset="0"/>
                <a:cs typeface="Arial" panose="020B0604020202020204" pitchFamily="34" charset="0"/>
              </a:rPr>
              <a:t>- touching something with the virus on it, then touching</a:t>
            </a:r>
            <a:br>
              <a:rPr lang="en-CA" sz="2600" dirty="0">
                <a:latin typeface="Arial" panose="020B0604020202020204" pitchFamily="34" charset="0"/>
                <a:cs typeface="Arial" panose="020B0604020202020204" pitchFamily="34" charset="0"/>
              </a:rPr>
            </a:br>
            <a:r>
              <a:rPr lang="en-CA" sz="2600" dirty="0">
                <a:latin typeface="Arial" panose="020B0604020202020204" pitchFamily="34" charset="0"/>
                <a:cs typeface="Arial" panose="020B0604020202020204" pitchFamily="34" charset="0"/>
              </a:rPr>
              <a:t>  mouth, nose or eyes before washing hands</a:t>
            </a:r>
          </a:p>
          <a:p>
            <a:pPr marL="571500" indent="-457200">
              <a:spcAft>
                <a:spcPts val="600"/>
              </a:spcAft>
              <a:buClr>
                <a:srgbClr val="49C5B1"/>
              </a:buClr>
              <a:buFont typeface="Arial" panose="020B0604020202020204" pitchFamily="34" charset="0"/>
              <a:buChar char="•"/>
            </a:pPr>
            <a:r>
              <a:rPr lang="en-US" sz="2600" u="sng" dirty="0">
                <a:latin typeface="Arial" panose="020B0604020202020204" pitchFamily="34" charset="0"/>
                <a:cs typeface="Arial" panose="020B0604020202020204" pitchFamily="34" charset="0"/>
              </a:rPr>
              <a:t>Survives on surfaces</a:t>
            </a:r>
            <a:r>
              <a:rPr lang="en-US" sz="2600" dirty="0">
                <a:latin typeface="Arial" panose="020B0604020202020204" pitchFamily="34" charset="0"/>
                <a:cs typeface="Arial" panose="020B0604020202020204" pitchFamily="34" charset="0"/>
              </a:rPr>
              <a:t> from several hours to days (depending on surface type, humidity, temperature); but </a:t>
            </a:r>
            <a:r>
              <a:rPr lang="en-CA" sz="2600" dirty="0">
                <a:latin typeface="Arial" panose="020B0604020202020204" pitchFamily="34" charset="0"/>
                <a:cs typeface="Arial" panose="020B0604020202020204" pitchFamily="34" charset="0"/>
              </a:rPr>
              <a:t>can be inactivated on surfaces by using disinfectants</a:t>
            </a:r>
          </a:p>
          <a:p>
            <a:pPr marL="571500" indent="-457200">
              <a:spcAft>
                <a:spcPts val="600"/>
              </a:spcAft>
              <a:buClr>
                <a:srgbClr val="49C5B1"/>
              </a:buClr>
              <a:buFont typeface="Arial" panose="020B0604020202020204" pitchFamily="34" charset="0"/>
              <a:buChar char="•"/>
            </a:pPr>
            <a:r>
              <a:rPr lang="en-US" sz="2600" u="sng" dirty="0">
                <a:latin typeface="Arial" panose="020B0604020202020204" pitchFamily="34" charset="0"/>
                <a:cs typeface="Arial" panose="020B0604020202020204" pitchFamily="34" charset="0"/>
              </a:rPr>
              <a:t>Currently, no proven treatment or vaccine</a:t>
            </a:r>
          </a:p>
          <a:p>
            <a:pPr marL="571500" indent="-457200">
              <a:buClr>
                <a:srgbClr val="49C5B1"/>
              </a:buClr>
              <a:buFont typeface="Arial" panose="020B0604020202020204" pitchFamily="34" charset="0"/>
              <a:buChar char="•"/>
            </a:pPr>
            <a:r>
              <a:rPr lang="en-US" sz="2600" dirty="0">
                <a:latin typeface="Arial" panose="020B0604020202020204" pitchFamily="34" charset="0"/>
                <a:cs typeface="Arial" panose="020B0604020202020204" pitchFamily="34" charset="0"/>
              </a:rPr>
              <a:t>Mortality rate double that of flu (~3.5% worldwide)</a:t>
            </a:r>
          </a:p>
          <a:p>
            <a:pPr marL="571500" indent="-457200">
              <a:buClr>
                <a:srgbClr val="6CB49A"/>
              </a:buClr>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Clr>
                <a:srgbClr val="6CB49A"/>
              </a:buClr>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800341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724214-158B-4719-B5D5-B92E8CD8DA29}"/>
              </a:ext>
            </a:extLst>
          </p:cNvPr>
          <p:cNvSpPr>
            <a:spLocks noGrp="1"/>
          </p:cNvSpPr>
          <p:nvPr>
            <p:ph type="sldNum" sz="quarter" idx="12"/>
          </p:nvPr>
        </p:nvSpPr>
        <p:spPr/>
        <p:txBody>
          <a:bodyPr/>
          <a:lstStyle/>
          <a:p>
            <a:fld id="{FA84A37A-AFC2-4A01-80A1-FC20F2C0D5BB}" type="slidenum">
              <a:rPr lang="en-US" smtClean="0"/>
              <a:pPr/>
              <a:t>40</a:t>
            </a:fld>
            <a:endParaRPr lang="en-US"/>
          </a:p>
        </p:txBody>
      </p:sp>
      <p:sp>
        <p:nvSpPr>
          <p:cNvPr id="4" name="Content Placeholder 3">
            <a:extLst>
              <a:ext uri="{FF2B5EF4-FFF2-40B4-BE49-F238E27FC236}">
                <a16:creationId xmlns:a16="http://schemas.microsoft.com/office/drawing/2014/main" id="{B80CF606-1BD0-47E4-93C8-2BF6F5C4514B}"/>
              </a:ext>
            </a:extLst>
          </p:cNvPr>
          <p:cNvSpPr>
            <a:spLocks noGrp="1"/>
          </p:cNvSpPr>
          <p:nvPr>
            <p:ph sz="half" idx="1"/>
          </p:nvPr>
        </p:nvSpPr>
        <p:spPr>
          <a:xfrm>
            <a:off x="273728" y="2220491"/>
            <a:ext cx="5698447" cy="4407408"/>
          </a:xfrm>
        </p:spPr>
        <p:txBody>
          <a:bodyPr>
            <a:normAutofit fontScale="92500"/>
          </a:bodyPr>
          <a:lstStyle/>
          <a:p>
            <a:pPr algn="ctr"/>
            <a:r>
              <a:rPr lang="en-US" sz="2800" dirty="0">
                <a:latin typeface="Arial" panose="020B0604020202020204" pitchFamily="34" charset="0"/>
                <a:cs typeface="Arial" panose="020B0604020202020204" pitchFamily="34" charset="0"/>
              </a:rPr>
              <a:t>She gets credit for wearing a mask,</a:t>
            </a:r>
          </a:p>
          <a:p>
            <a:pPr algn="ctr"/>
            <a:r>
              <a:rPr lang="en-US" sz="2800" dirty="0">
                <a:latin typeface="Arial" panose="020B0604020202020204" pitchFamily="34" charset="0"/>
                <a:cs typeface="Arial" panose="020B0604020202020204" pitchFamily="34" charset="0"/>
              </a:rPr>
              <a:t>BUT doesn’t understand why.</a:t>
            </a:r>
          </a:p>
          <a:p>
            <a:pPr algn="ctr"/>
            <a:endParaRPr lang="en-US" sz="2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And in </a:t>
            </a:r>
            <a:r>
              <a:rPr lang="en-US" sz="2800" u="sng" dirty="0">
                <a:latin typeface="Arial" panose="020B0604020202020204" pitchFamily="34" charset="0"/>
                <a:cs typeface="Arial" panose="020B0604020202020204" pitchFamily="34" charset="0"/>
              </a:rPr>
              <a:t>not</a:t>
            </a:r>
            <a:r>
              <a:rPr lang="en-US" sz="2800" dirty="0">
                <a:latin typeface="Arial" panose="020B0604020202020204" pitchFamily="34" charset="0"/>
                <a:cs typeface="Arial" panose="020B0604020202020204" pitchFamily="34" charset="0"/>
              </a:rPr>
              <a:t> understanding,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the benefit can be lost.</a:t>
            </a:r>
          </a:p>
          <a:p>
            <a:pPr algn="ctr"/>
            <a:endParaRPr lang="en-US" sz="2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Training your teams to understand</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both the “What &amp; Why”</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will ensure success in re-opening!</a:t>
            </a:r>
          </a:p>
        </p:txBody>
      </p:sp>
      <p:pic>
        <p:nvPicPr>
          <p:cNvPr id="7" name="Picture 6" descr="A picture containing woman, sitting, holding&#10;&#10;Description automatically generated">
            <a:extLst>
              <a:ext uri="{FF2B5EF4-FFF2-40B4-BE49-F238E27FC236}">
                <a16:creationId xmlns:a16="http://schemas.microsoft.com/office/drawing/2014/main" id="{5542FC3B-B39F-4D7F-BC54-8F7EC886DE6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72175" y="2669424"/>
            <a:ext cx="2899811" cy="2733676"/>
          </a:xfrm>
          <a:prstGeom prst="rect">
            <a:avLst/>
          </a:prstGeom>
        </p:spPr>
      </p:pic>
      <p:sp>
        <p:nvSpPr>
          <p:cNvPr id="6" name="Title 1">
            <a:extLst>
              <a:ext uri="{FF2B5EF4-FFF2-40B4-BE49-F238E27FC236}">
                <a16:creationId xmlns:a16="http://schemas.microsoft.com/office/drawing/2014/main" id="{066D5D6B-78B8-44F1-AB3E-DBE39A5AB6E0}"/>
              </a:ext>
            </a:extLst>
          </p:cNvPr>
          <p:cNvSpPr txBox="1">
            <a:spLocks/>
          </p:cNvSpPr>
          <p:nvPr/>
        </p:nvSpPr>
        <p:spPr>
          <a:xfrm>
            <a:off x="1297925" y="770323"/>
            <a:ext cx="8229600" cy="1039427"/>
          </a:xfrm>
          <a:prstGeom prst="rect">
            <a:avLst/>
          </a:prstGeom>
        </p:spPr>
        <p:txBody>
          <a:bodyPr>
            <a:normAutofit/>
          </a:bodyPr>
          <a:lstStyle>
            <a:lvl1pPr algn="l" defTabSz="914400" rtl="0" eaLnBrk="1" latinLnBrk="0" hangingPunct="1">
              <a:spcBef>
                <a:spcPct val="0"/>
              </a:spcBef>
              <a:buNone/>
              <a:defRPr sz="2400" kern="1200" cap="all" baseline="0">
                <a:solidFill>
                  <a:srgbClr val="002855"/>
                </a:solidFill>
                <a:latin typeface="+mj-lt"/>
                <a:ea typeface="+mj-ea"/>
                <a:cs typeface="+mj-cs"/>
              </a:defRPr>
            </a:lvl1pPr>
          </a:lstStyle>
          <a:p>
            <a:r>
              <a:rPr lang="en-US" sz="2800" b="1" dirty="0">
                <a:latin typeface="Arial" panose="020B0604020202020204" pitchFamily="34" charset="0"/>
                <a:cs typeface="Arial" panose="020B0604020202020204" pitchFamily="34" charset="0"/>
              </a:rPr>
              <a:t>Training: </a:t>
            </a:r>
            <a:r>
              <a:rPr lang="en-US" b="1" dirty="0">
                <a:latin typeface="Arial" panose="020B0604020202020204" pitchFamily="34" charset="0"/>
                <a:cs typeface="Arial" panose="020B0604020202020204" pitchFamily="34" charset="0"/>
              </a:rPr>
              <a:t>The Need to Understand</a:t>
            </a:r>
          </a:p>
          <a:p>
            <a:r>
              <a:rPr lang="en-US" b="1" dirty="0">
                <a:latin typeface="Arial" panose="020B0604020202020204" pitchFamily="34" charset="0"/>
                <a:cs typeface="Arial" panose="020B0604020202020204" pitchFamily="34" charset="0"/>
              </a:rPr>
              <a:t>The </a:t>
            </a:r>
            <a:r>
              <a:rPr lang="en-US" b="1" dirty="0">
                <a:solidFill>
                  <a:srgbClr val="49C5B1"/>
                </a:solidFill>
                <a:latin typeface="Arial" panose="020B0604020202020204" pitchFamily="34" charset="0"/>
                <a:cs typeface="Arial" panose="020B0604020202020204" pitchFamily="34" charset="0"/>
              </a:rPr>
              <a:t>“what &amp; Why” </a:t>
            </a:r>
            <a:r>
              <a:rPr lang="en-US" b="1" dirty="0">
                <a:latin typeface="Arial" panose="020B0604020202020204" pitchFamily="34" charset="0"/>
                <a:cs typeface="Arial" panose="020B0604020202020204" pitchFamily="34" charset="0"/>
              </a:rPr>
              <a:t>of mitigation</a:t>
            </a:r>
            <a:r>
              <a:rPr lang="en-US" b="1" cap="none" dirty="0">
                <a:solidFill>
                  <a:srgbClr val="49C5B1"/>
                </a:solidFill>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0624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724214-158B-4719-B5D5-B92E8CD8DA29}"/>
              </a:ext>
            </a:extLst>
          </p:cNvPr>
          <p:cNvSpPr>
            <a:spLocks noGrp="1"/>
          </p:cNvSpPr>
          <p:nvPr>
            <p:ph type="sldNum" sz="quarter" idx="12"/>
          </p:nvPr>
        </p:nvSpPr>
        <p:spPr/>
        <p:txBody>
          <a:bodyPr/>
          <a:lstStyle/>
          <a:p>
            <a:fld id="{FA84A37A-AFC2-4A01-80A1-FC20F2C0D5BB}" type="slidenum">
              <a:rPr lang="en-US" smtClean="0"/>
              <a:pPr/>
              <a:t>41</a:t>
            </a:fld>
            <a:endParaRPr lang="en-US"/>
          </a:p>
        </p:txBody>
      </p:sp>
      <p:sp>
        <p:nvSpPr>
          <p:cNvPr id="5" name="Title 1">
            <a:extLst>
              <a:ext uri="{FF2B5EF4-FFF2-40B4-BE49-F238E27FC236}">
                <a16:creationId xmlns:a16="http://schemas.microsoft.com/office/drawing/2014/main" id="{CA73B114-E4A2-4ECF-85E5-12690E8517F0}"/>
              </a:ext>
            </a:extLst>
          </p:cNvPr>
          <p:cNvSpPr txBox="1">
            <a:spLocks/>
          </p:cNvSpPr>
          <p:nvPr/>
        </p:nvSpPr>
        <p:spPr>
          <a:xfrm>
            <a:off x="1297925" y="1059333"/>
            <a:ext cx="8229600" cy="1039427"/>
          </a:xfrm>
          <a:prstGeom prst="rect">
            <a:avLst/>
          </a:prstGeom>
        </p:spPr>
        <p:txBody>
          <a:bodyPr>
            <a:normAutofit/>
          </a:bodyPr>
          <a:lstStyle>
            <a:lvl1pPr algn="l" defTabSz="914400" rtl="0" eaLnBrk="1" latinLnBrk="0" hangingPunct="1">
              <a:spcBef>
                <a:spcPct val="0"/>
              </a:spcBef>
              <a:buNone/>
              <a:defRPr sz="2400" kern="1200" cap="all" baseline="0">
                <a:solidFill>
                  <a:srgbClr val="002855"/>
                </a:solidFill>
                <a:latin typeface="+mj-lt"/>
                <a:ea typeface="+mj-ea"/>
                <a:cs typeface="+mj-cs"/>
              </a:defRPr>
            </a:lvl1pPr>
          </a:lstStyle>
          <a:p>
            <a:r>
              <a:rPr lang="en-US" sz="3200" b="1" dirty="0">
                <a:latin typeface="Arial" panose="020B0604020202020204" pitchFamily="34" charset="0"/>
                <a:cs typeface="Arial" panose="020B0604020202020204" pitchFamily="34" charset="0"/>
              </a:rPr>
              <a:t>training</a:t>
            </a:r>
          </a:p>
        </p:txBody>
      </p:sp>
      <p:sp>
        <p:nvSpPr>
          <p:cNvPr id="8" name="Content Placeholder 7">
            <a:extLst>
              <a:ext uri="{FF2B5EF4-FFF2-40B4-BE49-F238E27FC236}">
                <a16:creationId xmlns:a16="http://schemas.microsoft.com/office/drawing/2014/main" id="{0BD8DCF5-78D3-436D-8179-B47175382D8A}"/>
              </a:ext>
            </a:extLst>
          </p:cNvPr>
          <p:cNvSpPr txBox="1">
            <a:spLocks/>
          </p:cNvSpPr>
          <p:nvPr/>
        </p:nvSpPr>
        <p:spPr>
          <a:xfrm>
            <a:off x="904874" y="1816271"/>
            <a:ext cx="7877175" cy="4773528"/>
          </a:xfrm>
          <a:prstGeom prst="rect">
            <a:avLst/>
          </a:prstGeom>
        </p:spPr>
        <p:txBody>
          <a:bodyPr vert="horz" lIns="91440" tIns="45720" rIns="91440" bIns="45720" rtlCol="0">
            <a:normAutofit fontScale="77500" lnSpcReduction="20000"/>
          </a:bodyPr>
          <a:lstStyle>
            <a:lvl1pPr marL="114300" indent="0" algn="l" defTabSz="914400" rtl="0" eaLnBrk="1" latinLnBrk="0" hangingPunct="1">
              <a:spcBef>
                <a:spcPct val="20000"/>
              </a:spcBef>
              <a:buClr>
                <a:srgbClr val="AF16B4"/>
              </a:buClr>
              <a:buFontTx/>
              <a:buNone/>
              <a:defRPr sz="2400" kern="1200">
                <a:solidFill>
                  <a:srgbClr val="002855"/>
                </a:solidFill>
                <a:latin typeface="+mn-lt"/>
                <a:ea typeface="+mn-ea"/>
                <a:cs typeface="+mn-cs"/>
              </a:defRPr>
            </a:lvl1pPr>
            <a:lvl2pPr marL="640080" indent="-228600" algn="l" defTabSz="914400" rtl="0" eaLnBrk="1" latinLnBrk="0" hangingPunct="1">
              <a:spcBef>
                <a:spcPct val="20000"/>
              </a:spcBef>
              <a:buClr>
                <a:srgbClr val="5E366E"/>
              </a:buClr>
              <a:buFont typeface="Arial" pitchFamily="34" charset="0"/>
              <a:buChar char="•"/>
              <a:defRPr sz="1800" kern="1200">
                <a:solidFill>
                  <a:srgbClr val="002855"/>
                </a:solidFill>
                <a:latin typeface="+mn-lt"/>
                <a:ea typeface="+mn-ea"/>
                <a:cs typeface="+mn-cs"/>
              </a:defRPr>
            </a:lvl2pPr>
            <a:lvl3pPr marL="914400" indent="-228600" algn="l" defTabSz="914400" rtl="0" eaLnBrk="1" latinLnBrk="0" hangingPunct="1">
              <a:spcBef>
                <a:spcPct val="20000"/>
              </a:spcBef>
              <a:buClr>
                <a:srgbClr val="AF16B4"/>
              </a:buClr>
              <a:buFont typeface="Arial" pitchFamily="34" charset="0"/>
              <a:buChar char="•"/>
              <a:defRPr sz="2000" kern="1200">
                <a:solidFill>
                  <a:srgbClr val="5E366E"/>
                </a:solidFill>
                <a:latin typeface="+mn-lt"/>
                <a:ea typeface="+mn-ea"/>
                <a:cs typeface="+mn-cs"/>
              </a:defRPr>
            </a:lvl3pPr>
            <a:lvl4pPr marL="1280160" indent="-228600" algn="l" defTabSz="914400" rtl="0" eaLnBrk="1" latinLnBrk="0" hangingPunct="1">
              <a:spcBef>
                <a:spcPct val="20000"/>
              </a:spcBef>
              <a:buClr>
                <a:srgbClr val="AF16B4"/>
              </a:buClr>
              <a:buFont typeface="Arial" pitchFamily="34" charset="0"/>
              <a:buChar char="•"/>
              <a:defRPr sz="1800" kern="1200">
                <a:solidFill>
                  <a:srgbClr val="5E366E"/>
                </a:solidFill>
                <a:latin typeface="+mn-lt"/>
                <a:ea typeface="+mn-ea"/>
                <a:cs typeface="+mn-cs"/>
              </a:defRPr>
            </a:lvl4pPr>
            <a:lvl5pPr marL="1554480" indent="-228600" algn="l" defTabSz="914400" rtl="0" eaLnBrk="1" latinLnBrk="0" hangingPunct="1">
              <a:spcBef>
                <a:spcPct val="20000"/>
              </a:spcBef>
              <a:buClr>
                <a:srgbClr val="AF16B4"/>
              </a:buClr>
              <a:buFont typeface="Arial" pitchFamily="34" charset="0"/>
              <a:buChar char="•"/>
              <a:defRPr sz="1800" kern="1200" baseline="0">
                <a:solidFill>
                  <a:srgbClr val="5E366E"/>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8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800" kern="1200">
                <a:solidFill>
                  <a:schemeClr val="tx2"/>
                </a:solidFill>
                <a:latin typeface="+mn-lt"/>
                <a:ea typeface="+mn-ea"/>
                <a:cs typeface="+mn-cs"/>
              </a:defRPr>
            </a:lvl9pPr>
          </a:lstStyle>
          <a:p>
            <a:pPr marL="0" algn="ctr">
              <a:buClr>
                <a:srgbClr val="6CB49A"/>
              </a:buClr>
            </a:pPr>
            <a:r>
              <a:rPr lang="en-US" sz="3400" b="1" dirty="0">
                <a:latin typeface="Arial" panose="020B0604020202020204" pitchFamily="34" charset="0"/>
                <a:cs typeface="Arial" panose="020B0604020202020204" pitchFamily="34" charset="0"/>
              </a:rPr>
              <a:t>Do you or your staff require training?</a:t>
            </a:r>
          </a:p>
          <a:p>
            <a:pPr marL="0">
              <a:buClr>
                <a:srgbClr val="6CB49A"/>
              </a:buClr>
            </a:pPr>
            <a:endParaRPr lang="en-US" sz="2600" b="1" dirty="0">
              <a:latin typeface="Arial" panose="020B0604020202020204" pitchFamily="34" charset="0"/>
              <a:cs typeface="Arial" panose="020B0604020202020204" pitchFamily="34" charset="0"/>
            </a:endParaRPr>
          </a:p>
          <a:p>
            <a:pPr marL="0">
              <a:buClr>
                <a:srgbClr val="6CB49A"/>
              </a:buClr>
            </a:pPr>
            <a:r>
              <a:rPr lang="en-US" sz="3400" b="1" dirty="0">
                <a:solidFill>
                  <a:srgbClr val="49C5B1"/>
                </a:solidFill>
                <a:latin typeface="Arial" panose="020B0604020202020204" pitchFamily="34" charset="0"/>
                <a:cs typeface="Arial" panose="020B0604020202020204" pitchFamily="34" charset="0"/>
              </a:rPr>
              <a:t>Contact:</a:t>
            </a:r>
            <a:br>
              <a:rPr lang="en-US" sz="2800" b="1" dirty="0">
                <a:solidFill>
                  <a:srgbClr val="990099"/>
                </a:solidFill>
                <a:latin typeface="Arial" panose="020B0604020202020204" pitchFamily="34" charset="0"/>
                <a:cs typeface="Arial" panose="020B0604020202020204" pitchFamily="34" charset="0"/>
              </a:rPr>
            </a:br>
            <a:endParaRPr lang="en-US" sz="1400" b="1" dirty="0">
              <a:solidFill>
                <a:srgbClr val="990099"/>
              </a:solidFill>
              <a:latin typeface="Arial" panose="020B0604020202020204" pitchFamily="34" charset="0"/>
              <a:cs typeface="Arial" panose="020B0604020202020204" pitchFamily="34" charset="0"/>
            </a:endParaRPr>
          </a:p>
          <a:p>
            <a:pPr marL="342892" indent="-342892">
              <a:lnSpc>
                <a:spcPct val="120000"/>
              </a:lnSpc>
              <a:spcBef>
                <a:spcPts val="0"/>
              </a:spcBef>
              <a:defRPr/>
            </a:pPr>
            <a:r>
              <a:rPr lang="en-CA" sz="3400" b="1" dirty="0">
                <a:latin typeface="Arial" panose="020B0604020202020204" pitchFamily="34" charset="0"/>
                <a:cs typeface="Arial" panose="020B0604020202020204" pitchFamily="34" charset="0"/>
              </a:rPr>
              <a:t>Nancy Crossley</a:t>
            </a:r>
          </a:p>
          <a:p>
            <a:pPr marL="342892" indent="-342892">
              <a:lnSpc>
                <a:spcPct val="120000"/>
              </a:lnSpc>
              <a:spcBef>
                <a:spcPts val="0"/>
              </a:spcBef>
              <a:defRPr/>
            </a:pPr>
            <a:r>
              <a:rPr lang="en-CA" sz="2900" dirty="0">
                <a:latin typeface="Arial" panose="020B0604020202020204" pitchFamily="34" charset="0"/>
                <a:cs typeface="Arial" panose="020B0604020202020204" pitchFamily="34" charset="0"/>
              </a:rPr>
              <a:t>President, Professional Artists (Canada) Inc.</a:t>
            </a:r>
          </a:p>
          <a:p>
            <a:pPr marL="342892" indent="-342892">
              <a:lnSpc>
                <a:spcPct val="120000"/>
              </a:lnSpc>
              <a:spcBef>
                <a:spcPts val="0"/>
              </a:spcBef>
              <a:defRPr/>
            </a:pPr>
            <a:r>
              <a:rPr lang="en-CA" sz="2900" b="1" dirty="0" err="1">
                <a:latin typeface="Arial" panose="020B0604020202020204" pitchFamily="34" charset="0"/>
                <a:cs typeface="Arial" panose="020B0604020202020204" pitchFamily="34" charset="0"/>
              </a:rPr>
              <a:t>BeautySoClean</a:t>
            </a:r>
            <a:r>
              <a:rPr lang="en-US" sz="2900" b="1" baseline="30000" dirty="0">
                <a:latin typeface="Arial" panose="020B0604020202020204" pitchFamily="34" charset="0"/>
                <a:cs typeface="Arial" panose="020B0604020202020204" pitchFamily="34" charset="0"/>
              </a:rPr>
              <a:t>®</a:t>
            </a:r>
            <a:r>
              <a:rPr lang="en-US" sz="2900" b="1" dirty="0">
                <a:latin typeface="Arial" panose="020B0604020202020204" pitchFamily="34" charset="0"/>
                <a:cs typeface="Arial" panose="020B0604020202020204" pitchFamily="34" charset="0"/>
              </a:rPr>
              <a:t> </a:t>
            </a:r>
          </a:p>
          <a:p>
            <a:pPr marL="342892" indent="-342892">
              <a:lnSpc>
                <a:spcPct val="120000"/>
              </a:lnSpc>
              <a:spcBef>
                <a:spcPts val="0"/>
              </a:spcBef>
              <a:defRPr/>
            </a:pPr>
            <a:r>
              <a:rPr lang="en-CA" sz="2900" dirty="0">
                <a:solidFill>
                  <a:srgbClr val="49C5B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ncrossley@proartistsint.com</a:t>
            </a:r>
            <a:endParaRPr lang="en-CA" sz="2900" dirty="0">
              <a:solidFill>
                <a:srgbClr val="49C5B1"/>
              </a:solidFill>
              <a:latin typeface="Arial" panose="020B0604020202020204" pitchFamily="34" charset="0"/>
              <a:cs typeface="Arial" panose="020B0604020202020204" pitchFamily="34" charset="0"/>
            </a:endParaRPr>
          </a:p>
          <a:p>
            <a:pPr marL="342892" indent="-342892">
              <a:lnSpc>
                <a:spcPct val="120000"/>
              </a:lnSpc>
              <a:spcBef>
                <a:spcPts val="0"/>
              </a:spcBef>
              <a:defRPr/>
            </a:pPr>
            <a:endParaRPr lang="en-CA" sz="2900" dirty="0">
              <a:latin typeface="Arial" panose="020B0604020202020204" pitchFamily="34" charset="0"/>
              <a:cs typeface="Arial" panose="020B0604020202020204" pitchFamily="34" charset="0"/>
            </a:endParaRPr>
          </a:p>
          <a:p>
            <a:pPr marL="342892" indent="-342892">
              <a:lnSpc>
                <a:spcPct val="120000"/>
              </a:lnSpc>
              <a:spcBef>
                <a:spcPts val="0"/>
              </a:spcBef>
              <a:defRPr/>
            </a:pPr>
            <a:r>
              <a:rPr lang="en-CA" sz="3400" b="1" dirty="0">
                <a:latin typeface="Arial" panose="020B0604020202020204" pitchFamily="34" charset="0"/>
                <a:cs typeface="Arial" panose="020B0604020202020204" pitchFamily="34" charset="0"/>
              </a:rPr>
              <a:t>Diane Kozak</a:t>
            </a:r>
          </a:p>
          <a:p>
            <a:pPr marL="342892" indent="-342892">
              <a:lnSpc>
                <a:spcPct val="120000"/>
              </a:lnSpc>
              <a:spcBef>
                <a:spcPts val="0"/>
              </a:spcBef>
              <a:defRPr/>
            </a:pPr>
            <a:r>
              <a:rPr lang="en-CA" sz="2900" dirty="0">
                <a:latin typeface="Arial" panose="020B0604020202020204" pitchFamily="34" charset="0"/>
                <a:cs typeface="Arial" panose="020B0604020202020204" pitchFamily="34" charset="0"/>
              </a:rPr>
              <a:t>Cosmetics Alliance</a:t>
            </a:r>
          </a:p>
          <a:p>
            <a:pPr marL="342892" indent="-342892">
              <a:lnSpc>
                <a:spcPct val="120000"/>
              </a:lnSpc>
              <a:spcBef>
                <a:spcPts val="0"/>
              </a:spcBef>
              <a:defRPr/>
            </a:pPr>
            <a:r>
              <a:rPr lang="en-CA" sz="2900" b="1" dirty="0">
                <a:latin typeface="Arial" panose="020B0604020202020204" pitchFamily="34" charset="0"/>
                <a:cs typeface="Arial" panose="020B0604020202020204" pitchFamily="34" charset="0"/>
              </a:rPr>
              <a:t>Beauty Specialist Certification Program</a:t>
            </a:r>
          </a:p>
          <a:p>
            <a:pPr marL="342892" indent="-342892">
              <a:lnSpc>
                <a:spcPct val="120000"/>
              </a:lnSpc>
              <a:spcBef>
                <a:spcPts val="0"/>
              </a:spcBef>
              <a:defRPr/>
            </a:pPr>
            <a:r>
              <a:rPr lang="en-CA" sz="2900" dirty="0">
                <a:solidFill>
                  <a:srgbClr val="49C5B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dkozak@cosmeticsalliance.ca</a:t>
            </a:r>
            <a:endParaRPr lang="en-CA" sz="2900" dirty="0">
              <a:solidFill>
                <a:srgbClr val="49C5B1"/>
              </a:solidFill>
              <a:latin typeface="Arial" panose="020B0604020202020204" pitchFamily="34" charset="0"/>
              <a:cs typeface="Arial" panose="020B0604020202020204" pitchFamily="34" charset="0"/>
            </a:endParaRPr>
          </a:p>
          <a:p>
            <a:pPr marL="342892" indent="-342892">
              <a:lnSpc>
                <a:spcPct val="120000"/>
              </a:lnSpc>
              <a:spcBef>
                <a:spcPts val="0"/>
              </a:spcBef>
              <a:defRPr/>
            </a:pPr>
            <a:r>
              <a:rPr lang="en-CA" sz="2900" dirty="0">
                <a:latin typeface="Arial" panose="020B0604020202020204" pitchFamily="34" charset="0"/>
                <a:cs typeface="Arial" panose="020B0604020202020204" pitchFamily="34" charset="0"/>
              </a:rPr>
              <a:t>905-890-5161 ext. 223</a:t>
            </a:r>
          </a:p>
          <a:p>
            <a:pPr marL="342892" indent="-342892">
              <a:lnSpc>
                <a:spcPct val="120000"/>
              </a:lnSpc>
              <a:spcBef>
                <a:spcPts val="0"/>
              </a:spcBef>
              <a:defRPr/>
            </a:pPr>
            <a:endParaRPr lang="en-CA" sz="2800" dirty="0">
              <a:latin typeface="Arial" panose="020B0604020202020204" pitchFamily="34" charset="0"/>
              <a:cs typeface="Arial" panose="020B0604020202020204" pitchFamily="34" charset="0"/>
            </a:endParaRPr>
          </a:p>
          <a:p>
            <a:pPr marL="342892" indent="-342892">
              <a:lnSpc>
                <a:spcPct val="120000"/>
              </a:lnSpc>
              <a:spcBef>
                <a:spcPts val="0"/>
              </a:spcBef>
              <a:defRPr/>
            </a:pPr>
            <a:endParaRPr lang="en-CA" sz="2900" dirty="0">
              <a:latin typeface="Arial" panose="020B0604020202020204" pitchFamily="34" charset="0"/>
              <a:cs typeface="Arial" panose="020B0604020202020204" pitchFamily="34" charset="0"/>
            </a:endParaRPr>
          </a:p>
          <a:p>
            <a:pPr marL="342900" indent="-342900">
              <a:buClr>
                <a:srgbClr val="6CB49A"/>
              </a:buClr>
              <a:buFont typeface="Arial" panose="020B0604020202020204" pitchFamily="34" charset="0"/>
              <a:buChar char="•"/>
            </a:pP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0590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p:cNvSpPr txBox="1">
            <a:spLocks/>
          </p:cNvSpPr>
          <p:nvPr/>
        </p:nvSpPr>
        <p:spPr>
          <a:xfrm>
            <a:off x="1209924" y="2788685"/>
            <a:ext cx="6172200" cy="3920227"/>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CA"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CA"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CA"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CA"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281293" y="729856"/>
            <a:ext cx="9154633" cy="16927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49C5B1"/>
                </a:solidFill>
                <a:effectLst/>
                <a:uLnTx/>
                <a:uFillTx/>
                <a:latin typeface="Arial" panose="020B0604020202020204" pitchFamily="34" charset="0"/>
                <a:ea typeface="+mn-ea"/>
                <a:cs typeface="Arial" panose="020B0604020202020204" pitchFamily="34" charset="0"/>
              </a:rPr>
              <a:t>Training Your Influencers!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002855"/>
                </a:solidFill>
                <a:effectLst/>
                <a:uLnTx/>
                <a:uFillTx/>
                <a:latin typeface="Arial" panose="020B0604020202020204" pitchFamily="34" charset="0"/>
                <a:ea typeface="+mn-ea"/>
                <a:cs typeface="Arial" panose="020B0604020202020204" pitchFamily="34" charset="0"/>
              </a:rPr>
              <a:t>Beauty Specialist Certification Program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6CB49A"/>
              </a:solidFill>
              <a:effectLst/>
              <a:uLnTx/>
              <a:uFillTx/>
              <a:latin typeface="Corbel" panose="020B0503020204020204" pitchFamily="34" charset="0"/>
              <a:ea typeface="+mn-ea"/>
              <a:cs typeface="+mn-cs"/>
            </a:endParaRPr>
          </a:p>
        </p:txBody>
      </p:sp>
      <p:pic>
        <p:nvPicPr>
          <p:cNvPr id="14" name="Picture 13"/>
          <p:cNvPicPr>
            <a:picLocks noChangeAspect="1"/>
          </p:cNvPicPr>
          <p:nvPr/>
        </p:nvPicPr>
        <p:blipFill>
          <a:blip r:embed="rId2"/>
          <a:stretch>
            <a:fillRect/>
          </a:stretch>
        </p:blipFill>
        <p:spPr>
          <a:xfrm>
            <a:off x="7069801" y="-10633"/>
            <a:ext cx="2084832" cy="988123"/>
          </a:xfrm>
          <a:prstGeom prst="rect">
            <a:avLst/>
          </a:prstGeom>
          <a:ln>
            <a:noFill/>
          </a:ln>
        </p:spPr>
      </p:pic>
      <p:sp>
        <p:nvSpPr>
          <p:cNvPr id="4" name="Slide Number Placeholder 3">
            <a:extLst>
              <a:ext uri="{FF2B5EF4-FFF2-40B4-BE49-F238E27FC236}">
                <a16:creationId xmlns:a16="http://schemas.microsoft.com/office/drawing/2014/main" id="{D920EA0D-20C6-4182-B60F-8BE8E85FE4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7445E6-A3B5-4E8A-A1C1-5B5096D4F762}"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30671ED-9AD3-41B5-8D91-ECFCECA703B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4140" y="3429000"/>
            <a:ext cx="4535972" cy="3021494"/>
          </a:xfrm>
          <a:prstGeom prst="rect">
            <a:avLst/>
          </a:prstGeom>
        </p:spPr>
      </p:pic>
      <p:sp>
        <p:nvSpPr>
          <p:cNvPr id="10" name="TextBox 9">
            <a:extLst>
              <a:ext uri="{FF2B5EF4-FFF2-40B4-BE49-F238E27FC236}">
                <a16:creationId xmlns:a16="http://schemas.microsoft.com/office/drawing/2014/main" id="{E9B37684-5CFE-43C0-B019-04C083450CB1}"/>
              </a:ext>
            </a:extLst>
          </p:cNvPr>
          <p:cNvSpPr txBox="1"/>
          <p:nvPr/>
        </p:nvSpPr>
        <p:spPr>
          <a:xfrm>
            <a:off x="1237752" y="2193092"/>
            <a:ext cx="7593497" cy="249299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6CB49A"/>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002855"/>
                </a:solidFill>
                <a:effectLst/>
                <a:uLnTx/>
                <a:uFillTx/>
                <a:latin typeface="Arial" panose="020B0604020202020204" pitchFamily="34" charset="0"/>
                <a:ea typeface="+mn-ea"/>
                <a:cs typeface="Arial" panose="020B0604020202020204" pitchFamily="34" charset="0"/>
              </a:rPr>
              <a:t>Online courses on the science and safety of personal care products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855"/>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orbel"/>
              <a:ea typeface="+mn-ea"/>
              <a:cs typeface="+mn-cs"/>
            </a:endParaRPr>
          </a:p>
        </p:txBody>
      </p:sp>
      <p:sp>
        <p:nvSpPr>
          <p:cNvPr id="13" name="TextBox 12">
            <a:extLst>
              <a:ext uri="{FF2B5EF4-FFF2-40B4-BE49-F238E27FC236}">
                <a16:creationId xmlns:a16="http://schemas.microsoft.com/office/drawing/2014/main" id="{C07806F8-BF91-4197-98DE-4C2C63750D5B}"/>
              </a:ext>
            </a:extLst>
          </p:cNvPr>
          <p:cNvSpPr txBox="1"/>
          <p:nvPr/>
        </p:nvSpPr>
        <p:spPr>
          <a:xfrm>
            <a:off x="2688355" y="3292896"/>
            <a:ext cx="6351103"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6CB49A"/>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002855"/>
                </a:solidFill>
                <a:effectLst/>
                <a:uLnTx/>
                <a:uFillTx/>
                <a:latin typeface="Arial" panose="020B0604020202020204" pitchFamily="34" charset="0"/>
                <a:ea typeface="+mn-ea"/>
                <a:cs typeface="Arial" panose="020B0604020202020204" pitchFamily="34" charset="0"/>
              </a:rPr>
              <a:t>Provides Beauty Specialists with the knowledge and confidence to address consumers’ questions and concerns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855"/>
              </a:solidFill>
              <a:effectLst/>
              <a:uLnTx/>
              <a:uFillTx/>
              <a:latin typeface="Corbel"/>
              <a:ea typeface="+mn-ea"/>
              <a:cs typeface="+mn-cs"/>
            </a:endParaRPr>
          </a:p>
        </p:txBody>
      </p:sp>
      <p:sp>
        <p:nvSpPr>
          <p:cNvPr id="2" name="TextBox 1">
            <a:extLst>
              <a:ext uri="{FF2B5EF4-FFF2-40B4-BE49-F238E27FC236}">
                <a16:creationId xmlns:a16="http://schemas.microsoft.com/office/drawing/2014/main" id="{366A6E4F-A902-4249-A0CA-7F52D0C7F17A}"/>
              </a:ext>
            </a:extLst>
          </p:cNvPr>
          <p:cNvSpPr txBox="1"/>
          <p:nvPr/>
        </p:nvSpPr>
        <p:spPr>
          <a:xfrm>
            <a:off x="5188888" y="4958017"/>
            <a:ext cx="3276600" cy="1397947"/>
          </a:xfrm>
          <a:prstGeom prst="rect">
            <a:avLst/>
          </a:prstGeom>
          <a:noFill/>
          <a:ln>
            <a:solidFill>
              <a:srgbClr val="002855"/>
            </a:solidFill>
          </a:ln>
        </p:spPr>
        <p:txBody>
          <a:bodyPr wrap="square" rtlCol="0">
            <a:spAutoFit/>
          </a:bodyPr>
          <a:lstStyle/>
          <a:p>
            <a:pPr marL="342892" indent="-342892">
              <a:lnSpc>
                <a:spcPct val="120000"/>
              </a:lnSpc>
              <a:defRPr/>
            </a:pPr>
            <a:r>
              <a:rPr lang="en-CA" b="1" dirty="0">
                <a:solidFill>
                  <a:srgbClr val="002855"/>
                </a:solidFill>
                <a:latin typeface="Arial" panose="020B0604020202020204" pitchFamily="34" charset="0"/>
                <a:cs typeface="Arial" panose="020B0604020202020204" pitchFamily="34" charset="0"/>
              </a:rPr>
              <a:t>Diane Kozak</a:t>
            </a:r>
          </a:p>
          <a:p>
            <a:pPr marL="342892" indent="-342892">
              <a:lnSpc>
                <a:spcPct val="120000"/>
              </a:lnSpc>
              <a:defRPr/>
            </a:pPr>
            <a:r>
              <a:rPr lang="en-CA" dirty="0">
                <a:solidFill>
                  <a:srgbClr val="49C5B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dkozak@cosmeticsalliance.ca</a:t>
            </a:r>
            <a:endParaRPr lang="en-CA" dirty="0">
              <a:solidFill>
                <a:srgbClr val="49C5B1"/>
              </a:solidFill>
              <a:latin typeface="Arial" panose="020B0604020202020204" pitchFamily="34" charset="0"/>
              <a:cs typeface="Arial" panose="020B0604020202020204" pitchFamily="34" charset="0"/>
            </a:endParaRPr>
          </a:p>
          <a:p>
            <a:pPr marL="342892" indent="-342892">
              <a:lnSpc>
                <a:spcPct val="120000"/>
              </a:lnSpc>
              <a:spcBef>
                <a:spcPts val="0"/>
              </a:spcBef>
              <a:defRPr/>
            </a:pPr>
            <a:r>
              <a:rPr lang="en-CA" dirty="0">
                <a:solidFill>
                  <a:srgbClr val="002855"/>
                </a:solidFill>
                <a:latin typeface="Arial" panose="020B0604020202020204" pitchFamily="34" charset="0"/>
                <a:cs typeface="Arial" panose="020B0604020202020204" pitchFamily="34" charset="0"/>
              </a:rPr>
              <a:t>905-890-5161 ext. 223</a:t>
            </a:r>
          </a:p>
          <a:p>
            <a:pPr marL="342892" indent="-342892">
              <a:lnSpc>
                <a:spcPct val="120000"/>
              </a:lnSpc>
              <a:spcBef>
                <a:spcPts val="0"/>
              </a:spcBef>
              <a:defRPr/>
            </a:pPr>
            <a:r>
              <a:rPr lang="en-CA" dirty="0">
                <a:solidFill>
                  <a:srgbClr val="002855"/>
                </a:solidFill>
                <a:latin typeface="Arial" panose="020B0604020202020204" pitchFamily="34" charset="0"/>
                <a:cs typeface="Arial" panose="020B0604020202020204" pitchFamily="34" charset="0"/>
              </a:rPr>
              <a:t>More info: click</a:t>
            </a:r>
            <a:r>
              <a:rPr lang="en-CA" dirty="0">
                <a:solidFill>
                  <a:srgbClr val="990099"/>
                </a:solidFill>
                <a:latin typeface="Arial" panose="020B0604020202020204" pitchFamily="34" charset="0"/>
                <a:cs typeface="Arial" panose="020B0604020202020204" pitchFamily="34" charset="0"/>
              </a:rPr>
              <a:t> </a:t>
            </a:r>
            <a:r>
              <a:rPr lang="en-CA" u="sng" dirty="0">
                <a:solidFill>
                  <a:srgbClr val="49C5B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HERE</a:t>
            </a:r>
            <a:endParaRPr lang="en-US" dirty="0">
              <a:solidFill>
                <a:srgbClr val="49C5B1"/>
              </a:solidFill>
            </a:endParaRPr>
          </a:p>
        </p:txBody>
      </p:sp>
    </p:spTree>
    <p:extLst>
      <p:ext uri="{BB962C8B-B14F-4D97-AF65-F5344CB8AC3E}">
        <p14:creationId xmlns:p14="http://schemas.microsoft.com/office/powerpoint/2010/main" val="2096630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724214-158B-4719-B5D5-B92E8CD8DA29}"/>
              </a:ext>
            </a:extLst>
          </p:cNvPr>
          <p:cNvSpPr>
            <a:spLocks noGrp="1"/>
          </p:cNvSpPr>
          <p:nvPr>
            <p:ph type="sldNum" sz="quarter" idx="12"/>
          </p:nvPr>
        </p:nvSpPr>
        <p:spPr/>
        <p:txBody>
          <a:bodyPr/>
          <a:lstStyle/>
          <a:p>
            <a:fld id="{FA84A37A-AFC2-4A01-80A1-FC20F2C0D5BB}" type="slidenum">
              <a:rPr lang="en-US" smtClean="0"/>
              <a:pPr/>
              <a:t>43</a:t>
            </a:fld>
            <a:endParaRPr lang="en-US"/>
          </a:p>
        </p:txBody>
      </p:sp>
      <p:sp>
        <p:nvSpPr>
          <p:cNvPr id="5" name="Title 1">
            <a:extLst>
              <a:ext uri="{FF2B5EF4-FFF2-40B4-BE49-F238E27FC236}">
                <a16:creationId xmlns:a16="http://schemas.microsoft.com/office/drawing/2014/main" id="{CA73B114-E4A2-4ECF-85E5-12690E8517F0}"/>
              </a:ext>
            </a:extLst>
          </p:cNvPr>
          <p:cNvSpPr txBox="1">
            <a:spLocks/>
          </p:cNvSpPr>
          <p:nvPr/>
        </p:nvSpPr>
        <p:spPr>
          <a:xfrm>
            <a:off x="1297925" y="945033"/>
            <a:ext cx="8229600" cy="1039427"/>
          </a:xfrm>
          <a:prstGeom prst="rect">
            <a:avLst/>
          </a:prstGeom>
        </p:spPr>
        <p:txBody>
          <a:bodyPr>
            <a:normAutofit/>
          </a:bodyPr>
          <a:lstStyle>
            <a:lvl1pPr algn="l" defTabSz="914400" rtl="0" eaLnBrk="1" latinLnBrk="0" hangingPunct="1">
              <a:spcBef>
                <a:spcPct val="0"/>
              </a:spcBef>
              <a:buNone/>
              <a:defRPr sz="2400" kern="1200" cap="all" baseline="0">
                <a:solidFill>
                  <a:srgbClr val="002855"/>
                </a:solidFill>
                <a:latin typeface="+mj-lt"/>
                <a:ea typeface="+mj-ea"/>
                <a:cs typeface="+mj-cs"/>
              </a:defRPr>
            </a:lvl1pPr>
          </a:lstStyle>
          <a:p>
            <a:r>
              <a:rPr lang="en-US" sz="3200" b="1" dirty="0">
                <a:latin typeface="Arial" panose="020B0604020202020204" pitchFamily="34" charset="0"/>
                <a:cs typeface="Arial" panose="020B0604020202020204" pitchFamily="34" charset="0"/>
              </a:rPr>
              <a:t>Resources</a:t>
            </a:r>
          </a:p>
        </p:txBody>
      </p:sp>
      <p:sp>
        <p:nvSpPr>
          <p:cNvPr id="8" name="Content Placeholder 7">
            <a:extLst>
              <a:ext uri="{FF2B5EF4-FFF2-40B4-BE49-F238E27FC236}">
                <a16:creationId xmlns:a16="http://schemas.microsoft.com/office/drawing/2014/main" id="{0BD8DCF5-78D3-436D-8179-B47175382D8A}"/>
              </a:ext>
            </a:extLst>
          </p:cNvPr>
          <p:cNvSpPr txBox="1">
            <a:spLocks/>
          </p:cNvSpPr>
          <p:nvPr/>
        </p:nvSpPr>
        <p:spPr>
          <a:xfrm>
            <a:off x="457200" y="1794217"/>
            <a:ext cx="8686800" cy="5003629"/>
          </a:xfrm>
          <a:prstGeom prst="rect">
            <a:avLst/>
          </a:prstGeom>
        </p:spPr>
        <p:txBody>
          <a:bodyPr vert="horz" lIns="91440" tIns="45720" rIns="91440" bIns="45720" rtlCol="0">
            <a:noAutofit/>
          </a:bodyPr>
          <a:lstStyle>
            <a:lvl1pPr marL="114300" indent="0" algn="l" defTabSz="914400" rtl="0" eaLnBrk="1" latinLnBrk="0" hangingPunct="1">
              <a:spcBef>
                <a:spcPct val="20000"/>
              </a:spcBef>
              <a:buClr>
                <a:srgbClr val="AF16B4"/>
              </a:buClr>
              <a:buFontTx/>
              <a:buNone/>
              <a:defRPr sz="2400" kern="1200">
                <a:solidFill>
                  <a:srgbClr val="002855"/>
                </a:solidFill>
                <a:latin typeface="+mn-lt"/>
                <a:ea typeface="+mn-ea"/>
                <a:cs typeface="+mn-cs"/>
              </a:defRPr>
            </a:lvl1pPr>
            <a:lvl2pPr marL="640080" indent="-228600" algn="l" defTabSz="914400" rtl="0" eaLnBrk="1" latinLnBrk="0" hangingPunct="1">
              <a:spcBef>
                <a:spcPct val="20000"/>
              </a:spcBef>
              <a:buClr>
                <a:srgbClr val="5E366E"/>
              </a:buClr>
              <a:buFont typeface="Arial" pitchFamily="34" charset="0"/>
              <a:buChar char="•"/>
              <a:defRPr sz="1800" kern="1200">
                <a:solidFill>
                  <a:srgbClr val="002855"/>
                </a:solidFill>
                <a:latin typeface="+mn-lt"/>
                <a:ea typeface="+mn-ea"/>
                <a:cs typeface="+mn-cs"/>
              </a:defRPr>
            </a:lvl2pPr>
            <a:lvl3pPr marL="914400" indent="-228600" algn="l" defTabSz="914400" rtl="0" eaLnBrk="1" latinLnBrk="0" hangingPunct="1">
              <a:spcBef>
                <a:spcPct val="20000"/>
              </a:spcBef>
              <a:buClr>
                <a:srgbClr val="AF16B4"/>
              </a:buClr>
              <a:buFont typeface="Arial" pitchFamily="34" charset="0"/>
              <a:buChar char="•"/>
              <a:defRPr sz="2000" kern="1200">
                <a:solidFill>
                  <a:srgbClr val="5E366E"/>
                </a:solidFill>
                <a:latin typeface="+mn-lt"/>
                <a:ea typeface="+mn-ea"/>
                <a:cs typeface="+mn-cs"/>
              </a:defRPr>
            </a:lvl3pPr>
            <a:lvl4pPr marL="1280160" indent="-228600" algn="l" defTabSz="914400" rtl="0" eaLnBrk="1" latinLnBrk="0" hangingPunct="1">
              <a:spcBef>
                <a:spcPct val="20000"/>
              </a:spcBef>
              <a:buClr>
                <a:srgbClr val="AF16B4"/>
              </a:buClr>
              <a:buFont typeface="Arial" pitchFamily="34" charset="0"/>
              <a:buChar char="•"/>
              <a:defRPr sz="1800" kern="1200">
                <a:solidFill>
                  <a:srgbClr val="5E366E"/>
                </a:solidFill>
                <a:latin typeface="+mn-lt"/>
                <a:ea typeface="+mn-ea"/>
                <a:cs typeface="+mn-cs"/>
              </a:defRPr>
            </a:lvl4pPr>
            <a:lvl5pPr marL="1554480" indent="-228600" algn="l" defTabSz="914400" rtl="0" eaLnBrk="1" latinLnBrk="0" hangingPunct="1">
              <a:spcBef>
                <a:spcPct val="20000"/>
              </a:spcBef>
              <a:buClr>
                <a:srgbClr val="AF16B4"/>
              </a:buClr>
              <a:buFont typeface="Arial" pitchFamily="34" charset="0"/>
              <a:buChar char="•"/>
              <a:defRPr sz="1800" kern="1200" baseline="0">
                <a:solidFill>
                  <a:srgbClr val="5E366E"/>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8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800" kern="1200">
                <a:solidFill>
                  <a:schemeClr val="tx2"/>
                </a:solidFill>
                <a:latin typeface="+mn-lt"/>
                <a:ea typeface="+mn-ea"/>
                <a:cs typeface="+mn-cs"/>
              </a:defRPr>
            </a:lvl9pPr>
          </a:lstStyle>
          <a:p>
            <a:pPr marL="400050" indent="-285750">
              <a:spcBef>
                <a:spcPts val="0"/>
              </a:spcBef>
              <a:spcAft>
                <a:spcPts val="600"/>
              </a:spcAft>
              <a:buClr>
                <a:srgbClr val="6CB49A"/>
              </a:buClr>
              <a:buFont typeface="Wingdings" panose="05000000000000000000" pitchFamily="2" charset="2"/>
              <a:buChar char="Ø"/>
            </a:pPr>
            <a:r>
              <a:rPr lang="en-US" sz="2000" b="1" dirty="0">
                <a:latin typeface="Arial" panose="020B0604020202020204" pitchFamily="34" charset="0"/>
                <a:cs typeface="Arial" panose="020B0604020202020204" pitchFamily="34" charset="0"/>
              </a:rPr>
              <a:t>Allied Beauty Association:  </a:t>
            </a:r>
            <a:r>
              <a:rPr lang="en-US" sz="1800" b="1" dirty="0">
                <a:solidFill>
                  <a:srgbClr val="49C5B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www.abacanada.com</a:t>
            </a:r>
            <a:endParaRPr lang="en-US" sz="1800" b="1" u="sng" dirty="0">
              <a:solidFill>
                <a:srgbClr val="49C5B1"/>
              </a:solidFill>
              <a:latin typeface="Arial" panose="020B0604020202020204" pitchFamily="34" charset="0"/>
              <a:cs typeface="Arial" panose="020B0604020202020204" pitchFamily="34" charset="0"/>
            </a:endParaRPr>
          </a:p>
          <a:p>
            <a:pPr lvl="1" indent="0">
              <a:buNone/>
            </a:pPr>
            <a:r>
              <a:rPr lang="en-US" dirty="0">
                <a:latin typeface="Arial" panose="020B0604020202020204" pitchFamily="34" charset="0"/>
                <a:cs typeface="Arial" panose="020B0604020202020204" pitchFamily="34" charset="0"/>
              </a:rPr>
              <a:t>Salon Re-Opening Resources</a:t>
            </a:r>
            <a:r>
              <a:rPr lang="en-US" i="1" dirty="0">
                <a:latin typeface="Arial" panose="020B0604020202020204" pitchFamily="34" charset="0"/>
                <a:cs typeface="Arial" panose="020B0604020202020204" pitchFamily="34" charset="0"/>
              </a:rPr>
              <a:t> </a:t>
            </a:r>
            <a:r>
              <a:rPr lang="en-US" dirty="0">
                <a:solidFill>
                  <a:srgbClr val="49C5B1"/>
                </a:solidFill>
                <a:latin typeface="Arial" panose="020B0604020202020204" pitchFamily="34" charset="0"/>
                <a:cs typeface="Arial" panose="020B0604020202020204" pitchFamily="34" charset="0"/>
              </a:rPr>
              <a:t>(available </a:t>
            </a:r>
            <a:r>
              <a:rPr lang="en-US" u="sng" dirty="0">
                <a:solidFill>
                  <a:srgbClr val="49C5B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HERE</a:t>
            </a:r>
            <a:r>
              <a:rPr lang="en-US" dirty="0">
                <a:solidFill>
                  <a:srgbClr val="49C5B1"/>
                </a:solidFill>
                <a:latin typeface="Arial" panose="020B0604020202020204" pitchFamily="34" charset="0"/>
                <a:cs typeface="Arial" panose="020B0604020202020204" pitchFamily="34" charset="0"/>
              </a:rPr>
              <a:t>)</a:t>
            </a:r>
          </a:p>
          <a:p>
            <a:pPr marL="925830" lvl="1" indent="-285750">
              <a:spcBef>
                <a:spcPts val="0"/>
              </a:spcBef>
            </a:pPr>
            <a:endParaRPr lang="en-US" dirty="0">
              <a:solidFill>
                <a:srgbClr val="990099"/>
              </a:solidFill>
              <a:latin typeface="Arial" panose="020B0604020202020204" pitchFamily="34" charset="0"/>
              <a:cs typeface="Arial" panose="020B0604020202020204" pitchFamily="34" charset="0"/>
            </a:endParaRPr>
          </a:p>
          <a:p>
            <a:pPr marL="285750" indent="-285750">
              <a:spcAft>
                <a:spcPts val="600"/>
              </a:spcAft>
              <a:buClr>
                <a:srgbClr val="6CB49A"/>
              </a:buClr>
              <a:buFont typeface="Wingdings" panose="05000000000000000000" pitchFamily="2" charset="2"/>
              <a:buChar char="Ø"/>
            </a:pPr>
            <a:r>
              <a:rPr lang="en-US" sz="2000" b="1" dirty="0">
                <a:latin typeface="Arial" panose="020B0604020202020204" pitchFamily="34" charset="0"/>
                <a:cs typeface="Arial" panose="020B0604020202020204" pitchFamily="34" charset="0"/>
              </a:rPr>
              <a:t>Canadian Centre for Occupational Health &amp; Safety: </a:t>
            </a:r>
            <a:r>
              <a:rPr lang="en-US" sz="1800" b="1" dirty="0">
                <a:solidFill>
                  <a:srgbClr val="49C5B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www.ccohs.ca</a:t>
            </a:r>
            <a:endParaRPr lang="en-US" sz="1800" b="1" dirty="0">
              <a:solidFill>
                <a:srgbClr val="49C5B1"/>
              </a:solidFill>
              <a:latin typeface="Arial" panose="020B0604020202020204" pitchFamily="34" charset="0"/>
              <a:cs typeface="Arial" panose="020B0604020202020204" pitchFamily="34" charset="0"/>
            </a:endParaRPr>
          </a:p>
          <a:p>
            <a:pPr marL="571500" lvl="2" indent="0">
              <a:buClr>
                <a:srgbClr val="990099"/>
              </a:buClr>
              <a:buNone/>
            </a:pPr>
            <a:r>
              <a:rPr lang="en-US" sz="1800" b="1" dirty="0">
                <a:solidFill>
                  <a:srgbClr val="002855"/>
                </a:solidFill>
                <a:latin typeface="Arial" panose="020B0604020202020204" pitchFamily="34" charset="0"/>
                <a:cs typeface="Arial" panose="020B0604020202020204" pitchFamily="34" charset="0"/>
              </a:rPr>
              <a:t>Tip Sheets: </a:t>
            </a:r>
            <a:r>
              <a:rPr lang="en-US" sz="1800" dirty="0">
                <a:solidFill>
                  <a:srgbClr val="49C5B1"/>
                </a:solidFill>
                <a:latin typeface="Arial" panose="020B0604020202020204" pitchFamily="34" charset="0"/>
                <a:cs typeface="Arial" panose="020B0604020202020204" pitchFamily="34" charset="0"/>
              </a:rPr>
              <a:t>(click to download)</a:t>
            </a:r>
            <a:br>
              <a:rPr lang="en-US" sz="1800" dirty="0">
                <a:solidFill>
                  <a:srgbClr val="990099"/>
                </a:solidFill>
                <a:latin typeface="Arial" panose="020B0604020202020204" pitchFamily="34" charset="0"/>
                <a:cs typeface="Arial" panose="020B0604020202020204" pitchFamily="34" charset="0"/>
              </a:rPr>
            </a:br>
            <a:r>
              <a:rPr lang="en-US" sz="1800" dirty="0">
                <a:solidFill>
                  <a:srgbClr val="002855"/>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Retail</a:t>
            </a:r>
            <a:r>
              <a:rPr lang="en-US" sz="1800" dirty="0">
                <a:solidFill>
                  <a:srgbClr val="002855"/>
                </a:solidFill>
                <a:latin typeface="Arial" panose="020B0604020202020204" pitchFamily="34" charset="0"/>
                <a:cs typeface="Arial" panose="020B0604020202020204" pitchFamily="34" charset="0"/>
              </a:rPr>
              <a:t>   </a:t>
            </a:r>
            <a:r>
              <a:rPr lang="en-US" sz="1800" dirty="0">
                <a:solidFill>
                  <a:srgbClr val="002855"/>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General Re-opening</a:t>
            </a:r>
            <a:r>
              <a:rPr lang="en-US" sz="1800" dirty="0">
                <a:solidFill>
                  <a:srgbClr val="002855"/>
                </a:solidFill>
                <a:latin typeface="Arial" panose="020B0604020202020204" pitchFamily="34" charset="0"/>
                <a:cs typeface="Arial" panose="020B0604020202020204" pitchFamily="34" charset="0"/>
              </a:rPr>
              <a:t>   </a:t>
            </a:r>
            <a:r>
              <a:rPr lang="en-US" sz="1800" dirty="0">
                <a:solidFill>
                  <a:srgbClr val="002855"/>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COVID-19 Screening Tool</a:t>
            </a:r>
            <a:r>
              <a:rPr lang="en-US" sz="1800" dirty="0">
                <a:solidFill>
                  <a:srgbClr val="002855"/>
                </a:solidFill>
                <a:latin typeface="Arial" panose="020B0604020202020204" pitchFamily="34" charset="0"/>
                <a:cs typeface="Arial" panose="020B0604020202020204" pitchFamily="34" charset="0"/>
              </a:rPr>
              <a:t>   </a:t>
            </a:r>
            <a:r>
              <a:rPr lang="en-US" sz="1800" dirty="0">
                <a:solidFill>
                  <a:srgbClr val="002855"/>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Preventing Stigma</a:t>
            </a:r>
            <a:br>
              <a:rPr lang="en-US" sz="1800" dirty="0">
                <a:solidFill>
                  <a:srgbClr val="002855"/>
                </a:solidFill>
                <a:latin typeface="Arial" panose="020B0604020202020204" pitchFamily="34" charset="0"/>
                <a:cs typeface="Arial" panose="020B0604020202020204" pitchFamily="34" charset="0"/>
              </a:rPr>
            </a:br>
            <a:br>
              <a:rPr lang="en-US" sz="800" dirty="0">
                <a:solidFill>
                  <a:srgbClr val="002855"/>
                </a:solidFill>
                <a:latin typeface="Arial" panose="020B0604020202020204" pitchFamily="34" charset="0"/>
                <a:cs typeface="Arial" panose="020B0604020202020204" pitchFamily="34" charset="0"/>
              </a:rPr>
            </a:br>
            <a:r>
              <a:rPr lang="en-US" sz="1800" b="1" dirty="0">
                <a:solidFill>
                  <a:srgbClr val="002855"/>
                </a:solidFill>
                <a:latin typeface="Arial" panose="020B0604020202020204" pitchFamily="34" charset="0"/>
                <a:cs typeface="Arial" panose="020B0604020202020204" pitchFamily="34" charset="0"/>
              </a:rPr>
              <a:t>Signage:</a:t>
            </a:r>
            <a:r>
              <a:rPr lang="en-US" sz="1800" dirty="0">
                <a:latin typeface="Arial" panose="020B0604020202020204" pitchFamily="34" charset="0"/>
                <a:cs typeface="Arial" panose="020B0604020202020204" pitchFamily="34" charset="0"/>
              </a:rPr>
              <a:t> </a:t>
            </a:r>
            <a:r>
              <a:rPr lang="en-US" sz="1800" dirty="0">
                <a:solidFill>
                  <a:srgbClr val="49C5B1"/>
                </a:solidFill>
                <a:latin typeface="Arial" panose="020B0604020202020204" pitchFamily="34" charset="0"/>
                <a:cs typeface="Arial" panose="020B0604020202020204" pitchFamily="34" charset="0"/>
              </a:rPr>
              <a:t>(available </a:t>
            </a:r>
            <a:r>
              <a:rPr lang="en-US" sz="1800" u="sng" dirty="0">
                <a:solidFill>
                  <a:srgbClr val="49C5B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HERE</a:t>
            </a:r>
            <a:r>
              <a:rPr lang="en-US" sz="1800" dirty="0">
                <a:solidFill>
                  <a:srgbClr val="49C5B1"/>
                </a:solidFill>
                <a:latin typeface="Arial" panose="020B0604020202020204" pitchFamily="34" charset="0"/>
                <a:cs typeface="Arial" panose="020B0604020202020204" pitchFamily="34" charset="0"/>
              </a:rPr>
              <a:t>)</a:t>
            </a:r>
            <a:br>
              <a:rPr lang="en-US" sz="1800" dirty="0">
                <a:solidFill>
                  <a:srgbClr val="990099"/>
                </a:solidFill>
                <a:latin typeface="Arial" panose="020B0604020202020204" pitchFamily="34" charset="0"/>
                <a:cs typeface="Arial" panose="020B0604020202020204" pitchFamily="34" charset="0"/>
              </a:rPr>
            </a:br>
            <a:endParaRPr lang="en-US" sz="1800" b="1" dirty="0">
              <a:latin typeface="Arial" panose="020B0604020202020204" pitchFamily="34" charset="0"/>
              <a:cs typeface="Arial" panose="020B0604020202020204" pitchFamily="34" charset="0"/>
            </a:endParaRPr>
          </a:p>
          <a:p>
            <a:pPr marL="400050" indent="-285750">
              <a:spcAft>
                <a:spcPts val="600"/>
              </a:spcAft>
              <a:buClr>
                <a:srgbClr val="6CB49A"/>
              </a:buClr>
              <a:buFont typeface="Wingdings" panose="05000000000000000000" pitchFamily="2" charset="2"/>
              <a:buChar char="Ø"/>
            </a:pPr>
            <a:r>
              <a:rPr lang="en-US" sz="2000" b="1" dirty="0">
                <a:latin typeface="Arial" panose="020B0604020202020204" pitchFamily="34" charset="0"/>
                <a:cs typeface="Arial" panose="020B0604020202020204" pitchFamily="34" charset="0"/>
              </a:rPr>
              <a:t>Retail Council of Canada:</a:t>
            </a:r>
            <a:r>
              <a:rPr lang="en-US" sz="2000" b="1" dirty="0">
                <a:solidFill>
                  <a:srgbClr val="6CB49A"/>
                </a:solidFill>
                <a:latin typeface="Arial" panose="020B0604020202020204" pitchFamily="34" charset="0"/>
                <a:cs typeface="Arial" panose="020B0604020202020204" pitchFamily="34" charset="0"/>
              </a:rPr>
              <a:t> </a:t>
            </a:r>
            <a:r>
              <a:rPr lang="en-US" sz="1800" b="1" u="sng" dirty="0">
                <a:solidFill>
                  <a:srgbClr val="49C5B1"/>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www.retailcouncil.org</a:t>
            </a:r>
            <a:endParaRPr lang="en-US" sz="1800" b="1" u="sng" dirty="0">
              <a:solidFill>
                <a:srgbClr val="49C5B1"/>
              </a:solidFill>
              <a:latin typeface="Arial" panose="020B0604020202020204" pitchFamily="34" charset="0"/>
              <a:cs typeface="Arial" panose="020B0604020202020204" pitchFamily="34" charset="0"/>
            </a:endParaRPr>
          </a:p>
          <a:p>
            <a:pPr lvl="1" indent="0">
              <a:spcBef>
                <a:spcPts val="0"/>
              </a:spcBef>
              <a:buNone/>
            </a:pPr>
            <a:r>
              <a:rPr lang="en-US" dirty="0">
                <a:latin typeface="Arial" panose="020B0604020202020204" pitchFamily="34" charset="0"/>
                <a:cs typeface="Arial" panose="020B0604020202020204" pitchFamily="34" charset="0"/>
              </a:rPr>
              <a:t>Road to Retail Recovery Playbook</a:t>
            </a:r>
            <a:r>
              <a:rPr lang="en-US" i="1" dirty="0">
                <a:latin typeface="Arial" panose="020B0604020202020204" pitchFamily="34" charset="0"/>
                <a:cs typeface="Arial" panose="020B0604020202020204" pitchFamily="34" charset="0"/>
              </a:rPr>
              <a:t> </a:t>
            </a:r>
            <a:r>
              <a:rPr lang="en-US" dirty="0">
                <a:solidFill>
                  <a:srgbClr val="49C5B1"/>
                </a:solidFill>
                <a:latin typeface="Arial" panose="020B0604020202020204" pitchFamily="34" charset="0"/>
                <a:cs typeface="Arial" panose="020B0604020202020204" pitchFamily="34" charset="0"/>
              </a:rPr>
              <a:t>(available </a:t>
            </a:r>
            <a:r>
              <a:rPr lang="en-US" u="sng" dirty="0">
                <a:solidFill>
                  <a:srgbClr val="49C5B1"/>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HERE</a:t>
            </a:r>
            <a:r>
              <a:rPr lang="en-US" dirty="0">
                <a:solidFill>
                  <a:srgbClr val="49C5B1"/>
                </a:solidFill>
                <a:latin typeface="Arial" panose="020B0604020202020204" pitchFamily="34" charset="0"/>
                <a:cs typeface="Arial" panose="020B0604020202020204" pitchFamily="34" charset="0"/>
              </a:rPr>
              <a:t>)</a:t>
            </a:r>
            <a:br>
              <a:rPr lang="en-US" dirty="0">
                <a:solidFill>
                  <a:srgbClr val="990099"/>
                </a:solidFill>
                <a:latin typeface="Arial" panose="020B0604020202020204" pitchFamily="34" charset="0"/>
                <a:cs typeface="Arial" panose="020B0604020202020204" pitchFamily="34" charset="0"/>
              </a:rPr>
            </a:br>
            <a:endParaRPr lang="en-US" dirty="0">
              <a:solidFill>
                <a:srgbClr val="990099"/>
              </a:solidFill>
              <a:latin typeface="Arial" panose="020B0604020202020204" pitchFamily="34" charset="0"/>
              <a:cs typeface="Arial" panose="020B0604020202020204" pitchFamily="34" charset="0"/>
            </a:endParaRPr>
          </a:p>
          <a:p>
            <a:pPr marL="400050" indent="-285750">
              <a:buClr>
                <a:srgbClr val="6CB49A"/>
              </a:buClr>
              <a:buFont typeface="Wingdings" panose="05000000000000000000" pitchFamily="2" charset="2"/>
              <a:buChar char="Ø"/>
            </a:pPr>
            <a:r>
              <a:rPr lang="en-US" sz="2000" b="1" dirty="0" err="1">
                <a:latin typeface="Arial" panose="020B0604020202020204" pitchFamily="34" charset="0"/>
                <a:cs typeface="Arial" panose="020B0604020202020204" pitchFamily="34" charset="0"/>
              </a:rPr>
              <a:t>BeautySoClean</a:t>
            </a:r>
            <a:r>
              <a:rPr lang="en-US" sz="2000" b="1" baseline="30000"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pPr lvl="1" indent="0">
              <a:spcBef>
                <a:spcPts val="0"/>
              </a:spcBef>
              <a:buNone/>
            </a:pPr>
            <a:r>
              <a:rPr lang="en-US" u="sng" dirty="0">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Elevated Best Practices &amp; Prevention Measure for the Cosmetics Industry</a:t>
            </a:r>
            <a:r>
              <a:rPr lang="en-US" dirty="0">
                <a:latin typeface="Arial" panose="020B0604020202020204" pitchFamily="34" charset="0"/>
                <a:cs typeface="Arial" panose="020B0604020202020204" pitchFamily="34" charset="0"/>
              </a:rPr>
              <a:t> </a:t>
            </a:r>
            <a:r>
              <a:rPr lang="en-US" dirty="0">
                <a:solidFill>
                  <a:srgbClr val="49C5B1"/>
                </a:solidFill>
                <a:latin typeface="Arial" panose="020B0604020202020204" pitchFamily="34" charset="0"/>
                <a:cs typeface="Arial" panose="020B0604020202020204" pitchFamily="34" charset="0"/>
              </a:rPr>
              <a:t>(click to download)</a:t>
            </a:r>
            <a:endParaRPr lang="en-US" sz="1800" dirty="0">
              <a:solidFill>
                <a:srgbClr val="49C5B1"/>
              </a:solidFill>
              <a:latin typeface="Arial" panose="020B0604020202020204" pitchFamily="34" charset="0"/>
              <a:cs typeface="Arial" panose="020B0604020202020204" pitchFamily="34" charset="0"/>
            </a:endParaRPr>
          </a:p>
          <a:p>
            <a:pPr marL="925830" lvl="1" indent="-285750"/>
            <a:endParaRPr lang="en-US" dirty="0">
              <a:solidFill>
                <a:srgbClr val="990099"/>
              </a:solidFill>
              <a:latin typeface="Arial" panose="020B0604020202020204" pitchFamily="34" charset="0"/>
              <a:cs typeface="Arial" panose="020B0604020202020204" pitchFamily="34" charset="0"/>
            </a:endParaRPr>
          </a:p>
          <a:p>
            <a:pPr marL="925830" lvl="1" indent="-285750"/>
            <a:endParaRPr lang="en-US" dirty="0">
              <a:latin typeface="Arial" panose="020B0604020202020204" pitchFamily="34" charset="0"/>
              <a:cs typeface="Arial" panose="020B0604020202020204" pitchFamily="34" charset="0"/>
            </a:endParaRPr>
          </a:p>
          <a:p>
            <a:pPr marL="400050" indent="-285750">
              <a:buFont typeface="Arial" panose="020B0604020202020204" pitchFamily="34" charset="0"/>
              <a:buChar char="•"/>
            </a:pPr>
            <a:endParaRPr lang="en-US" sz="1800" dirty="0">
              <a:solidFill>
                <a:srgbClr val="990099"/>
              </a:solidFill>
              <a:latin typeface="Arial" panose="020B0604020202020204" pitchFamily="34" charset="0"/>
              <a:cs typeface="Arial" panose="020B0604020202020204" pitchFamily="34" charset="0"/>
            </a:endParaRPr>
          </a:p>
          <a:p>
            <a:pPr marL="0" algn="ctr">
              <a:buClr>
                <a:srgbClr val="6CB49A"/>
              </a:buClr>
            </a:pP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163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7DFA-05CB-4FEA-BC70-E4405482D8C0}"/>
              </a:ext>
            </a:extLst>
          </p:cNvPr>
          <p:cNvSpPr>
            <a:spLocks noGrp="1"/>
          </p:cNvSpPr>
          <p:nvPr>
            <p:ph type="title"/>
          </p:nvPr>
        </p:nvSpPr>
        <p:spPr>
          <a:xfrm>
            <a:off x="1250300" y="827473"/>
            <a:ext cx="8229600" cy="1039427"/>
          </a:xfrm>
        </p:spPr>
        <p:txBody>
          <a:bodyPr>
            <a:normAutofit/>
          </a:bodyPr>
          <a:lstStyle/>
          <a:p>
            <a:r>
              <a:rPr lang="en-US" sz="3200" b="1" dirty="0">
                <a:latin typeface="Arial" panose="020B0604020202020204" pitchFamily="34" charset="0"/>
                <a:cs typeface="Arial" panose="020B0604020202020204" pitchFamily="34" charset="0"/>
              </a:rPr>
              <a:t>There are no guarantees</a:t>
            </a:r>
            <a:br>
              <a:rPr lang="en-US" sz="3200" b="1" dirty="0">
                <a:latin typeface="Arial" panose="020B0604020202020204" pitchFamily="34" charset="0"/>
                <a:cs typeface="Arial" panose="020B0604020202020204" pitchFamily="34" charset="0"/>
              </a:rPr>
            </a:br>
            <a:r>
              <a:rPr lang="en-US" b="1" dirty="0">
                <a:solidFill>
                  <a:srgbClr val="49C5B1"/>
                </a:solidFill>
                <a:latin typeface="Arial" panose="020B0604020202020204" pitchFamily="34" charset="0"/>
                <a:cs typeface="Arial" panose="020B0604020202020204" pitchFamily="34" charset="0"/>
              </a:rPr>
              <a:t>in preventing the transmission of covid-19</a:t>
            </a:r>
            <a:endParaRPr lang="en-US" sz="3200" b="1" dirty="0">
              <a:solidFill>
                <a:srgbClr val="49C5B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5</a:t>
            </a:fld>
            <a:endParaRPr lang="en-US" dirty="0"/>
          </a:p>
        </p:txBody>
      </p:sp>
      <p:sp>
        <p:nvSpPr>
          <p:cNvPr id="8" name="Content Placeholder 7">
            <a:extLst>
              <a:ext uri="{FF2B5EF4-FFF2-40B4-BE49-F238E27FC236}">
                <a16:creationId xmlns:a16="http://schemas.microsoft.com/office/drawing/2014/main" id="{1949E556-1308-4CCE-977A-F7C6E752ED63}"/>
              </a:ext>
            </a:extLst>
          </p:cNvPr>
          <p:cNvSpPr>
            <a:spLocks noGrp="1"/>
          </p:cNvSpPr>
          <p:nvPr>
            <p:ph idx="1"/>
          </p:nvPr>
        </p:nvSpPr>
        <p:spPr>
          <a:xfrm>
            <a:off x="857249" y="1676400"/>
            <a:ext cx="7153275" cy="4464544"/>
          </a:xfrm>
        </p:spPr>
        <p:txBody>
          <a:bodyPr>
            <a:normAutofit/>
          </a:bodyPr>
          <a:lstStyle/>
          <a:p>
            <a:endParaRPr lang="en-US" sz="22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Currently, there is only </a:t>
            </a:r>
            <a:r>
              <a:rPr lang="en-US" sz="2800" b="1" dirty="0">
                <a:latin typeface="Arial" panose="020B0604020202020204" pitchFamily="34" charset="0"/>
                <a:cs typeface="Arial" panose="020B0604020202020204" pitchFamily="34" charset="0"/>
              </a:rPr>
              <a:t>Risk Mitigation!</a:t>
            </a:r>
          </a:p>
          <a:p>
            <a:endParaRPr lang="en-US" sz="2200" b="1"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Common methods to reduce the risk of exposure:</a:t>
            </a:r>
          </a:p>
          <a:p>
            <a:pPr marL="457200" indent="-342900">
              <a:buClr>
                <a:srgbClr val="49C5B1"/>
              </a:buClr>
              <a:buFont typeface="Arial" panose="020B0604020202020204" pitchFamily="34" charset="0"/>
              <a:buChar char="•"/>
            </a:pPr>
            <a:r>
              <a:rPr lang="en-US" sz="2200" dirty="0">
                <a:latin typeface="Arial" panose="020B0604020202020204" pitchFamily="34" charset="0"/>
                <a:cs typeface="Arial" panose="020B0604020202020204" pitchFamily="34" charset="0"/>
              </a:rPr>
              <a:t>Minimize contact with others</a:t>
            </a:r>
          </a:p>
          <a:p>
            <a:pPr marL="457200" indent="-342900">
              <a:buClr>
                <a:srgbClr val="49C5B1"/>
              </a:buClr>
              <a:buFont typeface="Arial" panose="020B0604020202020204" pitchFamily="34" charset="0"/>
              <a:buChar char="•"/>
            </a:pPr>
            <a:r>
              <a:rPr lang="en-US" sz="2200" dirty="0">
                <a:latin typeface="Arial" panose="020B0604020202020204" pitchFamily="34" charset="0"/>
                <a:cs typeface="Arial" panose="020B0604020202020204" pitchFamily="34" charset="0"/>
              </a:rPr>
              <a:t>Social distancing (6 ft or 2 m)</a:t>
            </a:r>
          </a:p>
          <a:p>
            <a:pPr marL="457200" indent="-342900">
              <a:buClr>
                <a:srgbClr val="49C5B1"/>
              </a:buClr>
              <a:buFont typeface="Arial" panose="020B0604020202020204" pitchFamily="34" charset="0"/>
              <a:buChar char="•"/>
            </a:pPr>
            <a:r>
              <a:rPr lang="en-US" sz="2200" dirty="0">
                <a:latin typeface="Arial" panose="020B0604020202020204" pitchFamily="34" charset="0"/>
                <a:cs typeface="Arial" panose="020B0604020202020204" pitchFamily="34" charset="0"/>
              </a:rPr>
              <a:t>Wear personal protective equipment</a:t>
            </a:r>
          </a:p>
          <a:p>
            <a:pPr marL="457200" indent="-342900">
              <a:buClr>
                <a:srgbClr val="49C5B1"/>
              </a:buClr>
              <a:buFont typeface="Arial" panose="020B0604020202020204" pitchFamily="34" charset="0"/>
              <a:buChar char="•"/>
            </a:pPr>
            <a:r>
              <a:rPr lang="en-US" sz="2200" dirty="0">
                <a:latin typeface="Arial" panose="020B0604020202020204" pitchFamily="34" charset="0"/>
                <a:cs typeface="Arial" panose="020B0604020202020204" pitchFamily="34" charset="0"/>
              </a:rPr>
              <a:t>Wash hands frequently</a:t>
            </a:r>
          </a:p>
          <a:p>
            <a:pPr marL="457200" indent="-342900">
              <a:buClr>
                <a:srgbClr val="49C5B1"/>
              </a:buClr>
              <a:buFont typeface="Arial" panose="020B0604020202020204" pitchFamily="34" charset="0"/>
              <a:buChar char="•"/>
            </a:pPr>
            <a:r>
              <a:rPr lang="en-US" sz="2200" dirty="0">
                <a:latin typeface="Arial" panose="020B0604020202020204" pitchFamily="34" charset="0"/>
                <a:cs typeface="Arial" panose="020B0604020202020204" pitchFamily="34" charset="0"/>
              </a:rPr>
              <a:t>Disinfect surfaces (as well as products, tools, etc.)</a:t>
            </a:r>
          </a:p>
          <a:p>
            <a:pPr marL="4572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4572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Clr>
                <a:srgbClr val="6CB49A"/>
              </a:buClr>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endParaRPr lang="en-US" dirty="0"/>
          </a:p>
        </p:txBody>
      </p:sp>
      <p:pic>
        <p:nvPicPr>
          <p:cNvPr id="12" name="Picture 11" descr="A drawing of a person&#10;&#10;Description automatically generated">
            <a:extLst>
              <a:ext uri="{FF2B5EF4-FFF2-40B4-BE49-F238E27FC236}">
                <a16:creationId xmlns:a16="http://schemas.microsoft.com/office/drawing/2014/main" id="{24ABE7C7-48D1-4739-87B4-DD940FDF61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9350" y="5424287"/>
            <a:ext cx="3262621" cy="1367038"/>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4090802D-47BE-4378-8AF0-5D23696796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46" y="5700175"/>
            <a:ext cx="3970978" cy="957006"/>
          </a:xfrm>
          <a:prstGeom prst="rect">
            <a:avLst/>
          </a:prstGeom>
        </p:spPr>
      </p:pic>
    </p:spTree>
    <p:extLst>
      <p:ext uri="{BB962C8B-B14F-4D97-AF65-F5344CB8AC3E}">
        <p14:creationId xmlns:p14="http://schemas.microsoft.com/office/powerpoint/2010/main" val="3530814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7DFA-05CB-4FEA-BC70-E4405482D8C0}"/>
              </a:ext>
            </a:extLst>
          </p:cNvPr>
          <p:cNvSpPr>
            <a:spLocks noGrp="1"/>
          </p:cNvSpPr>
          <p:nvPr>
            <p:ph type="title"/>
          </p:nvPr>
        </p:nvSpPr>
        <p:spPr>
          <a:xfrm>
            <a:off x="1250300" y="827473"/>
            <a:ext cx="8229600" cy="1039427"/>
          </a:xfrm>
        </p:spPr>
        <p:txBody>
          <a:bodyPr>
            <a:normAutofit/>
          </a:bodyPr>
          <a:lstStyle/>
          <a:p>
            <a:r>
              <a:rPr lang="en-US" sz="3200" b="1" dirty="0">
                <a:latin typeface="Arial" panose="020B0604020202020204" pitchFamily="34" charset="0"/>
                <a:cs typeface="Arial" panose="020B0604020202020204" pitchFamily="34" charset="0"/>
              </a:rPr>
              <a:t>How COVID-19 easily spreads</a:t>
            </a:r>
            <a:br>
              <a:rPr lang="en-US" sz="3200" b="1" dirty="0">
                <a:latin typeface="Arial" panose="020B0604020202020204" pitchFamily="34" charset="0"/>
                <a:cs typeface="Arial" panose="020B0604020202020204" pitchFamily="34" charset="0"/>
              </a:rPr>
            </a:br>
            <a:r>
              <a:rPr lang="en-US" b="1" dirty="0">
                <a:solidFill>
                  <a:srgbClr val="49C5B1"/>
                </a:solidFill>
                <a:latin typeface="Arial" panose="020B0604020202020204" pitchFamily="34" charset="0"/>
                <a:cs typeface="Arial" panose="020B0604020202020204" pitchFamily="34" charset="0"/>
              </a:rPr>
              <a:t>the benefit of mitigation</a:t>
            </a:r>
            <a:endParaRPr lang="en-US" sz="3200" b="1" dirty="0">
              <a:solidFill>
                <a:srgbClr val="49C5B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6</a:t>
            </a:fld>
            <a:endParaRPr lang="en-US" dirty="0"/>
          </a:p>
        </p:txBody>
      </p:sp>
      <p:pic>
        <p:nvPicPr>
          <p:cNvPr id="5" name="Picture 4">
            <a:hlinkClick r:id="rId2"/>
            <a:extLst>
              <a:ext uri="{FF2B5EF4-FFF2-40B4-BE49-F238E27FC236}">
                <a16:creationId xmlns:a16="http://schemas.microsoft.com/office/drawing/2014/main" id="{84F79F6F-95DE-4D24-BED5-2C1A8F5D444F}"/>
              </a:ext>
            </a:extLst>
          </p:cNvPr>
          <p:cNvPicPr>
            <a:picLocks noChangeAspect="1"/>
          </p:cNvPicPr>
          <p:nvPr/>
        </p:nvPicPr>
        <p:blipFill>
          <a:blip r:embed="rId3"/>
          <a:stretch>
            <a:fillRect/>
          </a:stretch>
        </p:blipFill>
        <p:spPr>
          <a:xfrm>
            <a:off x="1420205" y="2271711"/>
            <a:ext cx="6303186" cy="3504975"/>
          </a:xfrm>
          <a:prstGeom prst="rect">
            <a:avLst/>
          </a:prstGeom>
        </p:spPr>
      </p:pic>
    </p:spTree>
    <p:extLst>
      <p:ext uri="{BB962C8B-B14F-4D97-AF65-F5344CB8AC3E}">
        <p14:creationId xmlns:p14="http://schemas.microsoft.com/office/powerpoint/2010/main" val="129824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7DFA-05CB-4FEA-BC70-E4405482D8C0}"/>
              </a:ext>
            </a:extLst>
          </p:cNvPr>
          <p:cNvSpPr>
            <a:spLocks noGrp="1"/>
          </p:cNvSpPr>
          <p:nvPr>
            <p:ph type="title"/>
          </p:nvPr>
        </p:nvSpPr>
        <p:spPr>
          <a:xfrm>
            <a:off x="1336025" y="796902"/>
            <a:ext cx="8229600" cy="1039427"/>
          </a:xfrm>
        </p:spPr>
        <p:txBody>
          <a:bodyPr>
            <a:normAutofit/>
          </a:bodyPr>
          <a:lstStyle/>
          <a:p>
            <a:r>
              <a:rPr lang="en-US" sz="3200" b="1" dirty="0">
                <a:latin typeface="Arial" panose="020B0604020202020204" pitchFamily="34" charset="0"/>
                <a:cs typeface="Arial" panose="020B0604020202020204" pitchFamily="34" charset="0"/>
              </a:rPr>
              <a:t>General Re-opening rules</a:t>
            </a:r>
          </a:p>
        </p:txBody>
      </p:sp>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7</a:t>
            </a:fld>
            <a:endParaRPr lang="en-US" dirty="0"/>
          </a:p>
        </p:txBody>
      </p:sp>
      <p:sp>
        <p:nvSpPr>
          <p:cNvPr id="8" name="Content Placeholder 7">
            <a:extLst>
              <a:ext uri="{FF2B5EF4-FFF2-40B4-BE49-F238E27FC236}">
                <a16:creationId xmlns:a16="http://schemas.microsoft.com/office/drawing/2014/main" id="{1949E556-1308-4CCE-977A-F7C6E752ED63}"/>
              </a:ext>
            </a:extLst>
          </p:cNvPr>
          <p:cNvSpPr>
            <a:spLocks noGrp="1"/>
          </p:cNvSpPr>
          <p:nvPr>
            <p:ph idx="1"/>
          </p:nvPr>
        </p:nvSpPr>
        <p:spPr>
          <a:xfrm>
            <a:off x="857249" y="1999842"/>
            <a:ext cx="7153275" cy="4464544"/>
          </a:xfrm>
        </p:spPr>
        <p:txBody>
          <a:bodyPr>
            <a:normAutofit/>
          </a:bodyPr>
          <a:lstStyle/>
          <a:p>
            <a:pPr marL="457200" indent="-342900">
              <a:spcAft>
                <a:spcPts val="600"/>
              </a:spcAft>
              <a:buClr>
                <a:srgbClr val="49C5B1"/>
              </a:buClr>
              <a:buFont typeface="Arial" panose="020B0604020202020204" pitchFamily="34" charset="0"/>
              <a:buChar char="•"/>
            </a:pPr>
            <a:r>
              <a:rPr lang="en-US" sz="2800" dirty="0">
                <a:latin typeface="Arial" panose="020B0604020202020204" pitchFamily="34" charset="0"/>
                <a:cs typeface="Arial" panose="020B0604020202020204" pitchFamily="34" charset="0"/>
              </a:rPr>
              <a:t>Each jurisdiction/community different</a:t>
            </a:r>
          </a:p>
          <a:p>
            <a:pPr marL="457200" indent="-342900">
              <a:spcAft>
                <a:spcPts val="600"/>
              </a:spcAft>
              <a:buClr>
                <a:srgbClr val="49C5B1"/>
              </a:buClr>
              <a:buFont typeface="Arial" panose="020B0604020202020204" pitchFamily="34" charset="0"/>
              <a:buChar char="•"/>
            </a:pPr>
            <a:r>
              <a:rPr lang="en-US" sz="2800" dirty="0">
                <a:latin typeface="Arial" panose="020B0604020202020204" pitchFamily="34" charset="0"/>
                <a:cs typeface="Arial" panose="020B0604020202020204" pitchFamily="34" charset="0"/>
              </a:rPr>
              <a:t>Always follow the advice and </a:t>
            </a:r>
            <a:r>
              <a:rPr lang="en-US" sz="2800" u="sng" dirty="0">
                <a:latin typeface="Arial" panose="020B0604020202020204" pitchFamily="34" charset="0"/>
                <a:cs typeface="Arial" panose="020B0604020202020204" pitchFamily="34" charset="0"/>
              </a:rPr>
              <a:t>direction of local government and health authorities</a:t>
            </a:r>
            <a:r>
              <a:rPr lang="en-US" sz="2800" dirty="0">
                <a:latin typeface="Arial" panose="020B0604020202020204" pitchFamily="34" charset="0"/>
                <a:cs typeface="Arial" panose="020B0604020202020204" pitchFamily="34" charset="0"/>
              </a:rPr>
              <a:t> </a:t>
            </a:r>
          </a:p>
          <a:p>
            <a:pPr marL="457200" indent="-342900">
              <a:spcAft>
                <a:spcPts val="600"/>
              </a:spcAft>
              <a:buClr>
                <a:srgbClr val="49C5B1"/>
              </a:buClr>
              <a:buFont typeface="Arial" panose="020B0604020202020204" pitchFamily="34" charset="0"/>
              <a:buChar char="•"/>
            </a:pPr>
            <a:r>
              <a:rPr lang="en-US" sz="2800" dirty="0">
                <a:latin typeface="Arial" panose="020B0604020202020204" pitchFamily="34" charset="0"/>
                <a:cs typeface="Arial" panose="020B0604020202020204" pitchFamily="34" charset="0"/>
              </a:rPr>
              <a:t>Always </a:t>
            </a:r>
            <a:r>
              <a:rPr lang="en-US" sz="2800" u="sng" dirty="0">
                <a:latin typeface="Arial" panose="020B0604020202020204" pitchFamily="34" charset="0"/>
                <a:cs typeface="Arial" panose="020B0604020202020204" pitchFamily="34" charset="0"/>
              </a:rPr>
              <a:t>comply with local regulations</a:t>
            </a:r>
          </a:p>
          <a:p>
            <a:pPr marL="457200" indent="-342900">
              <a:spcAft>
                <a:spcPts val="600"/>
              </a:spcAft>
              <a:buClr>
                <a:srgbClr val="49C5B1"/>
              </a:buClr>
              <a:buFont typeface="Arial" panose="020B0604020202020204" pitchFamily="34" charset="0"/>
              <a:buChar char="•"/>
            </a:pPr>
            <a:r>
              <a:rPr lang="en-US" sz="2800" dirty="0">
                <a:latin typeface="Arial" panose="020B0604020202020204" pitchFamily="34" charset="0"/>
                <a:cs typeface="Arial" panose="020B0604020202020204" pitchFamily="34" charset="0"/>
              </a:rPr>
              <a:t>Also, look for </a:t>
            </a:r>
            <a:r>
              <a:rPr lang="en-US" sz="2800" u="sng" dirty="0">
                <a:latin typeface="Arial" panose="020B0604020202020204" pitchFamily="34" charset="0"/>
                <a:cs typeface="Arial" panose="020B0604020202020204" pitchFamily="34" charset="0"/>
              </a:rPr>
              <a:t>guidance from sector-specific trade, industry, and professional associations</a:t>
            </a:r>
          </a:p>
          <a:p>
            <a:pPr marL="457200" indent="-342900">
              <a:buClr>
                <a:srgbClr val="6CB49A"/>
              </a:buClr>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0107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C24484-6E0F-4385-B16C-C4A5563CF9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67" y="4018981"/>
            <a:ext cx="6081572" cy="2748216"/>
          </a:xfrm>
          <a:prstGeom prst="rect">
            <a:avLst/>
          </a:prstGeom>
        </p:spPr>
      </p:pic>
      <p:sp>
        <p:nvSpPr>
          <p:cNvPr id="2" name="Title 1">
            <a:extLst>
              <a:ext uri="{FF2B5EF4-FFF2-40B4-BE49-F238E27FC236}">
                <a16:creationId xmlns:a16="http://schemas.microsoft.com/office/drawing/2014/main" id="{C8437DFA-05CB-4FEA-BC70-E4405482D8C0}"/>
              </a:ext>
            </a:extLst>
          </p:cNvPr>
          <p:cNvSpPr>
            <a:spLocks noGrp="1"/>
          </p:cNvSpPr>
          <p:nvPr>
            <p:ph type="title"/>
          </p:nvPr>
        </p:nvSpPr>
        <p:spPr>
          <a:xfrm>
            <a:off x="1426080" y="713173"/>
            <a:ext cx="8229600" cy="1039427"/>
          </a:xfrm>
        </p:spPr>
        <p:txBody>
          <a:bodyPr>
            <a:normAutofit/>
          </a:bodyPr>
          <a:lstStyle/>
          <a:p>
            <a:r>
              <a:rPr lang="en-US" sz="3200" b="1" dirty="0">
                <a:latin typeface="Arial" panose="020B0604020202020204" pitchFamily="34" charset="0"/>
                <a:cs typeface="Arial" panose="020B0604020202020204" pitchFamily="34" charset="0"/>
              </a:rPr>
              <a:t>“In-Person” cosmetics retail</a:t>
            </a:r>
          </a:p>
        </p:txBody>
      </p:sp>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8</a:t>
            </a:fld>
            <a:endParaRPr lang="en-US" dirty="0"/>
          </a:p>
        </p:txBody>
      </p:sp>
      <p:sp>
        <p:nvSpPr>
          <p:cNvPr id="8" name="Content Placeholder 7">
            <a:extLst>
              <a:ext uri="{FF2B5EF4-FFF2-40B4-BE49-F238E27FC236}">
                <a16:creationId xmlns:a16="http://schemas.microsoft.com/office/drawing/2014/main" id="{1949E556-1308-4CCE-977A-F7C6E752ED63}"/>
              </a:ext>
            </a:extLst>
          </p:cNvPr>
          <p:cNvSpPr>
            <a:spLocks noGrp="1"/>
          </p:cNvSpPr>
          <p:nvPr>
            <p:ph idx="1"/>
          </p:nvPr>
        </p:nvSpPr>
        <p:spPr>
          <a:xfrm>
            <a:off x="857249" y="1786709"/>
            <a:ext cx="6972301" cy="4464544"/>
          </a:xfrm>
        </p:spPr>
        <p:txBody>
          <a:bodyPr>
            <a:normAutofit/>
          </a:bodyPr>
          <a:lstStyle/>
          <a:p>
            <a:r>
              <a:rPr lang="en-US" sz="2800" dirty="0">
                <a:latin typeface="Arial" panose="020B0604020202020204" pitchFamily="34" charset="0"/>
                <a:cs typeface="Arial" panose="020B0604020202020204" pitchFamily="34" charset="0"/>
              </a:rPr>
              <a:t>As communities begin to re-open retail …</a:t>
            </a:r>
          </a:p>
          <a:p>
            <a:endParaRPr lang="en-US" dirty="0">
              <a:latin typeface="Arial" panose="020B0604020202020204" pitchFamily="34" charset="0"/>
              <a:cs typeface="Arial" panose="020B0604020202020204" pitchFamily="34" charset="0"/>
            </a:endParaRPr>
          </a:p>
          <a:p>
            <a:pPr marL="457200" indent="-342900">
              <a:buClr>
                <a:srgbClr val="49C5B1"/>
              </a:buClr>
              <a:buFont typeface="Arial" panose="020B0604020202020204" pitchFamily="34" charset="0"/>
              <a:buChar char="Q"/>
            </a:pPr>
            <a:r>
              <a:rPr lang="en-US" sz="2800" dirty="0">
                <a:latin typeface="Arial" panose="020B0604020202020204" pitchFamily="34" charset="0"/>
                <a:cs typeface="Arial" panose="020B0604020202020204" pitchFamily="34" charset="0"/>
              </a:rPr>
              <a:t> How do we open-up “in-person” cosmetics retail as safely as possible?</a:t>
            </a:r>
          </a:p>
          <a:p>
            <a:pPr marL="457200" indent="-342900">
              <a:buClr>
                <a:srgbClr val="49C5B1"/>
              </a:buClr>
              <a:buFont typeface="Arial" panose="020B0604020202020204" pitchFamily="34" charset="0"/>
              <a:buChar char="Q"/>
            </a:pPr>
            <a:r>
              <a:rPr lang="en-US" sz="2800" dirty="0">
                <a:latin typeface="Arial" panose="020B0604020202020204" pitchFamily="34" charset="0"/>
                <a:cs typeface="Arial" panose="020B0604020202020204" pitchFamily="34" charset="0"/>
              </a:rPr>
              <a:t> How do we continue to mitigate risk?</a:t>
            </a:r>
          </a:p>
          <a:p>
            <a:pPr marL="342900" indent="-342900">
              <a:buClr>
                <a:srgbClr val="6CB49A"/>
              </a:buClr>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09943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7DFA-05CB-4FEA-BC70-E4405482D8C0}"/>
              </a:ext>
            </a:extLst>
          </p:cNvPr>
          <p:cNvSpPr>
            <a:spLocks noGrp="1"/>
          </p:cNvSpPr>
          <p:nvPr>
            <p:ph type="title"/>
          </p:nvPr>
        </p:nvSpPr>
        <p:spPr>
          <a:xfrm>
            <a:off x="1221726" y="753024"/>
            <a:ext cx="8229600" cy="1039427"/>
          </a:xfrm>
        </p:spPr>
        <p:txBody>
          <a:bodyPr>
            <a:normAutofit/>
          </a:bodyPr>
          <a:lstStyle/>
          <a:p>
            <a:r>
              <a:rPr lang="en-US" sz="3200" b="1" dirty="0">
                <a:latin typeface="Arial" panose="020B0604020202020204" pitchFamily="34" charset="0"/>
                <a:cs typeface="Arial" panose="020B0604020202020204" pitchFamily="34" charset="0"/>
              </a:rPr>
              <a:t>INTENT OF THIS GUIDANCE</a:t>
            </a:r>
          </a:p>
        </p:txBody>
      </p:sp>
      <p:sp>
        <p:nvSpPr>
          <p:cNvPr id="4" name="Slide Number Placeholder 3">
            <a:extLst>
              <a:ext uri="{FF2B5EF4-FFF2-40B4-BE49-F238E27FC236}">
                <a16:creationId xmlns:a16="http://schemas.microsoft.com/office/drawing/2014/main" id="{F39EABA2-A376-4590-80F2-7B34005CA385}"/>
              </a:ext>
            </a:extLst>
          </p:cNvPr>
          <p:cNvSpPr>
            <a:spLocks noGrp="1"/>
          </p:cNvSpPr>
          <p:nvPr>
            <p:ph type="sldNum" sz="quarter" idx="12"/>
          </p:nvPr>
        </p:nvSpPr>
        <p:spPr/>
        <p:txBody>
          <a:bodyPr/>
          <a:lstStyle/>
          <a:p>
            <a:fld id="{FA84A37A-AFC2-4A01-80A1-FC20F2C0D5BB}" type="slidenum">
              <a:rPr lang="en-US" smtClean="0"/>
              <a:pPr/>
              <a:t>9</a:t>
            </a:fld>
            <a:endParaRPr lang="en-US" dirty="0"/>
          </a:p>
        </p:txBody>
      </p:sp>
      <p:sp>
        <p:nvSpPr>
          <p:cNvPr id="8" name="Content Placeholder 7">
            <a:extLst>
              <a:ext uri="{FF2B5EF4-FFF2-40B4-BE49-F238E27FC236}">
                <a16:creationId xmlns:a16="http://schemas.microsoft.com/office/drawing/2014/main" id="{1949E556-1308-4CCE-977A-F7C6E752ED63}"/>
              </a:ext>
            </a:extLst>
          </p:cNvPr>
          <p:cNvSpPr>
            <a:spLocks noGrp="1" noChangeAspect="1"/>
          </p:cNvSpPr>
          <p:nvPr>
            <p:ph idx="1"/>
          </p:nvPr>
        </p:nvSpPr>
        <p:spPr>
          <a:xfrm>
            <a:off x="1009650" y="1731413"/>
            <a:ext cx="7677150" cy="4373563"/>
          </a:xfrm>
        </p:spPr>
        <p:txBody>
          <a:bodyPr>
            <a:normAutofit/>
          </a:bodyPr>
          <a:lstStyle/>
          <a:p>
            <a:pPr marL="0">
              <a:spcAft>
                <a:spcPts val="600"/>
              </a:spcAft>
              <a:buClr>
                <a:srgbClr val="6CB49A"/>
              </a:buClr>
            </a:pPr>
            <a:r>
              <a:rPr lang="en-US" dirty="0">
                <a:latin typeface="Arial" panose="020B0604020202020204" pitchFamily="34" charset="0"/>
                <a:cs typeface="Arial" panose="020B0604020202020204" pitchFamily="34" charset="0"/>
              </a:rPr>
              <a:t>Assist our members to </a:t>
            </a:r>
            <a:r>
              <a:rPr lang="en-US" b="1" dirty="0">
                <a:latin typeface="Arial" panose="020B0604020202020204" pitchFamily="34" charset="0"/>
                <a:cs typeface="Arial" panose="020B0604020202020204" pitchFamily="34" charset="0"/>
              </a:rPr>
              <a:t>Identify and Mitigate Risks </a:t>
            </a:r>
            <a:r>
              <a:rPr lang="en-US" dirty="0">
                <a:latin typeface="Arial" panose="020B0604020202020204" pitchFamily="34" charset="0"/>
                <a:cs typeface="Arial" panose="020B0604020202020204" pitchFamily="34" charset="0"/>
              </a:rPr>
              <a:t>to promote the safety of our:</a:t>
            </a:r>
            <a:br>
              <a:rPr lang="en-US"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marL="457200" indent="-457200">
              <a:spcBef>
                <a:spcPts val="0"/>
              </a:spcBef>
              <a:spcAft>
                <a:spcPts val="600"/>
              </a:spcAft>
              <a:buClr>
                <a:srgbClr val="49C5B1"/>
              </a:buClr>
              <a:buFont typeface="Arial" panose="020B0604020202020204" pitchFamily="34" charset="0"/>
              <a:buChar char="•"/>
            </a:pPr>
            <a:r>
              <a:rPr lang="en-US" dirty="0">
                <a:latin typeface="Arial" panose="020B0604020202020204" pitchFamily="34" charset="0"/>
                <a:cs typeface="Arial" panose="020B0604020202020204" pitchFamily="34" charset="0"/>
              </a:rPr>
              <a:t>beauty advisors/service providers, direct sellers,  brand representatives, </a:t>
            </a:r>
            <a:r>
              <a:rPr lang="en-US" u="sng" dirty="0">
                <a:latin typeface="Arial" panose="020B0604020202020204" pitchFamily="34" charset="0"/>
                <a:cs typeface="Arial" panose="020B0604020202020204" pitchFamily="34" charset="0"/>
              </a:rPr>
              <a:t>and</a:t>
            </a:r>
          </a:p>
          <a:p>
            <a:pPr marL="457200" indent="-457200">
              <a:spcBef>
                <a:spcPts val="0"/>
              </a:spcBef>
              <a:spcAft>
                <a:spcPts val="600"/>
              </a:spcAft>
              <a:buClr>
                <a:srgbClr val="49C5B1"/>
              </a:buClr>
              <a:buFont typeface="Arial" panose="020B0604020202020204" pitchFamily="34" charset="0"/>
              <a:buChar char="•"/>
            </a:pPr>
            <a:r>
              <a:rPr lang="en-US" dirty="0">
                <a:latin typeface="Arial" panose="020B0604020202020204" pitchFamily="34" charset="0"/>
                <a:cs typeface="Arial" panose="020B0604020202020204" pitchFamily="34" charset="0"/>
              </a:rPr>
              <a:t>their customers and clients</a:t>
            </a:r>
            <a:endParaRPr lang="en-US" dirty="0">
              <a:solidFill>
                <a:srgbClr val="FF0000"/>
              </a:solidFill>
            </a:endParaRPr>
          </a:p>
        </p:txBody>
      </p:sp>
      <p:pic>
        <p:nvPicPr>
          <p:cNvPr id="5" name="Picture 4" descr="A person in a white shirt&#10;&#10;Description automatically generated">
            <a:extLst>
              <a:ext uri="{FF2B5EF4-FFF2-40B4-BE49-F238E27FC236}">
                <a16:creationId xmlns:a16="http://schemas.microsoft.com/office/drawing/2014/main" id="{72BF6B21-CD91-48AC-B166-2EDDE8644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0725" y="4351369"/>
            <a:ext cx="5162550" cy="2391982"/>
          </a:xfrm>
          <a:prstGeom prst="rect">
            <a:avLst/>
          </a:prstGeom>
        </p:spPr>
      </p:pic>
    </p:spTree>
    <p:extLst>
      <p:ext uri="{BB962C8B-B14F-4D97-AF65-F5344CB8AC3E}">
        <p14:creationId xmlns:p14="http://schemas.microsoft.com/office/powerpoint/2010/main" val="18635702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Apothecary.thmx</Template>
  <TotalTime>9521</TotalTime>
  <Words>3382</Words>
  <Application>Microsoft Office PowerPoint</Application>
  <PresentationFormat>On-screen Show (4:3)</PresentationFormat>
  <Paragraphs>439</Paragraphs>
  <Slides>43</Slides>
  <Notes>33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1" baseType="lpstr">
      <vt:lpstr>Arial</vt:lpstr>
      <vt:lpstr>Calibri</vt:lpstr>
      <vt:lpstr>Century Gothic</vt:lpstr>
      <vt:lpstr>Corbel</vt:lpstr>
      <vt:lpstr>Wingdings</vt:lpstr>
      <vt:lpstr>Apothecary</vt:lpstr>
      <vt:lpstr>Office Theme</vt:lpstr>
      <vt:lpstr>Acrobat Document</vt:lpstr>
      <vt:lpstr>Cosmetics Alliance Canada   Guidance for Re-Opening In-Person Cosmetics Retail  </vt:lpstr>
      <vt:lpstr>Table of Contents</vt:lpstr>
      <vt:lpstr>introduction</vt:lpstr>
      <vt:lpstr>What We know about covid-19</vt:lpstr>
      <vt:lpstr>There are no guarantees in preventing the transmission of covid-19</vt:lpstr>
      <vt:lpstr>How COVID-19 easily spreads the benefit of mitigation</vt:lpstr>
      <vt:lpstr>General Re-opening rules</vt:lpstr>
      <vt:lpstr>“In-Person” cosmetics retail</vt:lpstr>
      <vt:lpstr>INTENT OF THIS GUIDANCE</vt:lpstr>
      <vt:lpstr>Breaking Down the Challenge What You Need to Considered</vt:lpstr>
      <vt:lpstr>1. The retail space </vt:lpstr>
      <vt:lpstr>PowerPoint Presentation</vt:lpstr>
      <vt:lpstr>1. The retail space, continued </vt:lpstr>
      <vt:lpstr>1. The retail space, continued </vt:lpstr>
      <vt:lpstr>2. The BEAUTY Advisor </vt:lpstr>
      <vt:lpstr>2. The Beauty advisor, continued </vt:lpstr>
      <vt:lpstr>PowerPoint Presentation</vt:lpstr>
      <vt:lpstr>PowerPoint Presentation</vt:lpstr>
      <vt:lpstr>3. Customer interactions </vt:lpstr>
      <vt:lpstr>PowerPoint Presentation</vt:lpstr>
      <vt:lpstr>3. Customer interactions, continued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Makeup tools, continued </vt:lpstr>
      <vt:lpstr>4. Makeup tools, continued </vt:lpstr>
      <vt:lpstr>PowerPoint Presentation</vt:lpstr>
      <vt:lpstr>PowerPoint Presentation</vt:lpstr>
      <vt:lpstr>PowerPoint Presentation</vt:lpstr>
      <vt:lpstr>5. Direct sellers </vt:lpstr>
      <vt:lpstr>PowerPoint Presentation</vt:lpstr>
      <vt:lpstr>PowerPoint Presentation</vt:lpstr>
      <vt:lpstr>PowerPoint Presentation</vt:lpstr>
      <vt:lpstr>PowerPoint Presentation</vt:lpstr>
      <vt:lpstr>PowerPoint Presentation</vt:lpstr>
      <vt:lpstr>PowerPoint Presentation</vt:lpstr>
    </vt:vector>
  </TitlesOfParts>
  <Company>Haft2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Tarasick</dc:creator>
  <cp:lastModifiedBy>Susan Nieuwhof</cp:lastModifiedBy>
  <cp:revision>553</cp:revision>
  <cp:lastPrinted>2020-05-26T20:37:05Z</cp:lastPrinted>
  <dcterms:created xsi:type="dcterms:W3CDTF">2017-01-19T21:49:30Z</dcterms:created>
  <dcterms:modified xsi:type="dcterms:W3CDTF">2020-07-14T16:01:44Z</dcterms:modified>
</cp:coreProperties>
</file>